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8"/>
  </p:notesMasterIdLst>
  <p:sldIdLst>
    <p:sldId id="256" r:id="rId2"/>
    <p:sldId id="264" r:id="rId3"/>
    <p:sldId id="263" r:id="rId4"/>
    <p:sldId id="257" r:id="rId5"/>
    <p:sldId id="258" r:id="rId6"/>
    <p:sldId id="259" r:id="rId7"/>
    <p:sldId id="265" r:id="rId8"/>
    <p:sldId id="260" r:id="rId9"/>
    <p:sldId id="261" r:id="rId10"/>
    <p:sldId id="262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7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7" r:id="rId62"/>
    <p:sldId id="318" r:id="rId63"/>
    <p:sldId id="319" r:id="rId64"/>
    <p:sldId id="315" r:id="rId65"/>
    <p:sldId id="320" r:id="rId66"/>
    <p:sldId id="322" r:id="rId67"/>
    <p:sldId id="321" r:id="rId68"/>
    <p:sldId id="323" r:id="rId69"/>
    <p:sldId id="324" r:id="rId70"/>
    <p:sldId id="453" r:id="rId71"/>
    <p:sldId id="325" r:id="rId72"/>
    <p:sldId id="450" r:id="rId73"/>
    <p:sldId id="326" r:id="rId74"/>
    <p:sldId id="327" r:id="rId75"/>
    <p:sldId id="328" r:id="rId76"/>
    <p:sldId id="329" r:id="rId77"/>
    <p:sldId id="330" r:id="rId78"/>
    <p:sldId id="332" r:id="rId79"/>
    <p:sldId id="333" r:id="rId80"/>
    <p:sldId id="334" r:id="rId81"/>
    <p:sldId id="335" r:id="rId82"/>
    <p:sldId id="336" r:id="rId83"/>
    <p:sldId id="451" r:id="rId84"/>
    <p:sldId id="452" r:id="rId85"/>
    <p:sldId id="337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65" r:id="rId102"/>
    <p:sldId id="355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54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6" r:id="rId121"/>
    <p:sldId id="374" r:id="rId122"/>
    <p:sldId id="375" r:id="rId123"/>
    <p:sldId id="376" r:id="rId124"/>
    <p:sldId id="377" r:id="rId125"/>
    <p:sldId id="378" r:id="rId126"/>
    <p:sldId id="390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4" r:id="rId189"/>
    <p:sldId id="441" r:id="rId190"/>
    <p:sldId id="442" r:id="rId191"/>
    <p:sldId id="443" r:id="rId192"/>
    <p:sldId id="445" r:id="rId193"/>
    <p:sldId id="446" r:id="rId194"/>
    <p:sldId id="447" r:id="rId195"/>
    <p:sldId id="448" r:id="rId196"/>
    <p:sldId id="449" r:id="rId19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47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F7A558F-8550-48DA-9BC3-356C01DA27D9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6F3C2AD-BC61-4048-9338-E091E46DCE2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185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201731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7063686-4131-4154-989E-D2281478F534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12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21C5B-C204-4602-8F1D-13E261CAD01E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1652C-14F7-4BF7-BC70-91C0960B83B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F7945-B26C-4F5F-AD01-74C1AFF37113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103C0-98D0-4081-B668-5E51F55D9BD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2D19B-7622-4A32-BAD2-86BBC411EC31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3E1D2-BBE5-4177-BAD1-0A9E39F8086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8EAE4-BC56-466B-9106-0240D71B61E0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0F107-E230-460D-90A4-4229FAC27D4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76595-260E-4133-8302-B347C252AEC0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C7B4C-FADF-444E-A433-3F9605E3522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6BA5D-3C97-4968-B4AC-598A7BFDBF42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5AC47-58CE-4B92-BA34-78CA251C37C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BAD6E-4E83-4291-8C99-BFD320AC3AFF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8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7E447-511C-432B-BE14-D1259625963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95CD6-64EF-41F2-BBA0-0D2E01B82A57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50E7C-8F02-4A79-B1A8-19168F57941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F54B9-0669-4DF3-85DA-980580FEB915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A6BA6-3260-4252-A30F-94F30D9A6C0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9B752-DF7F-444E-A094-0CCC3FD4EB16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228EC-535A-49C4-8010-FDCDC98302D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8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Прямоугольный треугольник 11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dirty="0" smtClean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B5254-B345-4172-9F04-13075C731C1F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D856E-6AA4-4F6A-A1B3-D57E2BE5B07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AFD78B-B8FD-47D2-B860-4874811C3C96}" type="datetimeFigureOut">
              <a:rPr lang="ru-RU"/>
              <a:pPr>
                <a:defRPr/>
              </a:pPr>
              <a:t>02.10.2024</a:t>
            </a:fld>
            <a:endParaRPr lang="ru-RU" dirty="0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56959A7-B879-45A9-B5F9-C38B49B8BE0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grpSp>
        <p:nvGrpSpPr>
          <p:cNvPr id="1033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3" r:id="rId3"/>
    <p:sldLayoutId id="2147483670" r:id="rId4"/>
    <p:sldLayoutId id="2147483669" r:id="rId5"/>
    <p:sldLayoutId id="2147483668" r:id="rId6"/>
    <p:sldLayoutId id="2147483667" r:id="rId7"/>
    <p:sldLayoutId id="2147483666" r:id="rId8"/>
    <p:sldLayoutId id="2147483674" r:id="rId9"/>
    <p:sldLayoutId id="2147483665" r:id="rId10"/>
    <p:sldLayoutId id="214748366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fontAlgn="base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fontAlgn="base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intuit.ru/EDI/12_08_14_3/1407852794-22209/tutorial/145/objects/5/files/5_1.gif" TargetMode="Externa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intuit.ru/EDI/12_08_14_3/1407852794-22209/tutorial/145/objects/5/files/5_2.gif" TargetMode="Externa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intuit.ru/EDI/12_08_14_3/1407852794-22209/tutorial/145/objects/5/files/5_3.gif" TargetMode="Externa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intuit.ru/EDI/12_08_14_3/1407852794-22209/tutorial/145/objects/5/files/5_4.gif" TargetMode="Externa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45.xml"/><Relationship Id="rId3" Type="http://schemas.openxmlformats.org/officeDocument/2006/relationships/slide" Target="slide11.xml"/><Relationship Id="rId7" Type="http://schemas.openxmlformats.org/officeDocument/2006/relationships/slide" Target="slide85.xml"/><Relationship Id="rId12" Type="http://schemas.openxmlformats.org/officeDocument/2006/relationships/slide" Target="slide12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121.xml"/><Relationship Id="rId5" Type="http://schemas.openxmlformats.org/officeDocument/2006/relationships/slide" Target="slide32.xml"/><Relationship Id="rId10" Type="http://schemas.openxmlformats.org/officeDocument/2006/relationships/slide" Target="slide101.xml"/><Relationship Id="rId4" Type="http://schemas.openxmlformats.org/officeDocument/2006/relationships/slide" Target="slide19.xml"/><Relationship Id="rId9" Type="http://schemas.openxmlformats.org/officeDocument/2006/relationships/slide" Target="slide1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dirty="0" smtClean="0"/>
              <a:t>Стандартизация, сертификация и техническое документирование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ru-RU" dirty="0" smtClean="0"/>
              <a:t>Санкт-Петербургский </a:t>
            </a:r>
            <a:r>
              <a:rPr lang="ru-RU" dirty="0"/>
              <a:t>г</a:t>
            </a:r>
            <a:r>
              <a:rPr lang="ru-RU" dirty="0" smtClean="0"/>
              <a:t>осударственный политехнический университет Петра Великого</a:t>
            </a:r>
          </a:p>
          <a:p>
            <a:pPr algn="ctr"/>
            <a:r>
              <a:rPr lang="ru-RU" dirty="0" smtClean="0"/>
              <a:t>Институт среднего профессионального образования</a:t>
            </a:r>
          </a:p>
          <a:p>
            <a:pPr algn="ctr"/>
            <a:r>
              <a:rPr lang="ru-RU" dirty="0"/>
              <a:t>Специальность 09.02.07 Информационные системы и программирование</a:t>
            </a:r>
          </a:p>
          <a:p>
            <a:pPr algn="ctr"/>
            <a:r>
              <a:rPr lang="ru-RU" dirty="0" smtClean="0"/>
              <a:t>2024/2025 учебный год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Вопросы для самопроверки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Дайте определение понятию «стандартизация».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Охарактеризуйте основные уровни стандартизации.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Назовите основные виды нормативных документов.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Дайте определение понятию «стандарт».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Назовите известные вам международные организации, разрабатывающие стандарты.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Объясните, почему нужны внутрифирменные стандарты.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Вопросы для самопроверки</a:t>
            </a:r>
          </a:p>
        </p:txBody>
      </p:sp>
      <p:sp>
        <p:nvSpPr>
          <p:cNvPr id="114690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Какой ГОСТ определяет требования к Техническому заданию?</a:t>
            </a:r>
          </a:p>
          <a:p>
            <a:r>
              <a:rPr lang="ru-RU" smtClean="0"/>
              <a:t>На основании чего разрабатывается ТЗ?</a:t>
            </a:r>
          </a:p>
          <a:p>
            <a:r>
              <a:rPr lang="ru-RU" smtClean="0"/>
              <a:t>Какие разделы входят в ТЗ?</a:t>
            </a:r>
          </a:p>
          <a:p>
            <a:r>
              <a:rPr lang="ru-RU" smtClean="0"/>
              <a:t>В какой раздел можно внести требования к Интерфейсу?</a:t>
            </a:r>
          </a:p>
          <a:p>
            <a:r>
              <a:rPr lang="ru-RU" smtClean="0"/>
              <a:t>Допускается ли вводить новые разделы, объединять существующие?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Пояснительная записка</a:t>
            </a:r>
            <a:endParaRPr lang="ru-RU"/>
          </a:p>
        </p:txBody>
      </p:sp>
      <p:sp>
        <p:nvSpPr>
          <p:cNvPr id="115714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smtClean="0"/>
              <a:t>ГОСТ 19.404-79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smtClean="0"/>
              <a:t>содержательной части может дополняться разделами и пунктами</a:t>
            </a:r>
          </a:p>
        </p:txBody>
      </p:sp>
      <p:sp>
        <p:nvSpPr>
          <p:cNvPr id="11673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Описание программы ГОСТ 19.402-78</a:t>
            </a:r>
          </a:p>
          <a:p>
            <a:r>
              <a:rPr lang="ru-RU" smtClean="0"/>
              <a:t>Руководство системного программиста ГОСТ 19.504-79 ЕСПД</a:t>
            </a:r>
          </a:p>
          <a:p>
            <a:r>
              <a:rPr lang="ru-RU" smtClean="0"/>
              <a:t>Руководство программиста ГОСТ 19.505-79</a:t>
            </a:r>
          </a:p>
          <a:p>
            <a:r>
              <a:rPr lang="ru-RU" smtClean="0"/>
              <a:t>Общее описание ГОСТ 19.502-78</a:t>
            </a:r>
          </a:p>
          <a:p>
            <a:r>
              <a:rPr lang="ru-RU" smtClean="0"/>
              <a:t>Руководство Оператора ГОСТ 19.505-79</a:t>
            </a:r>
          </a:p>
          <a:p>
            <a:r>
              <a:rPr lang="ru-RU" smtClean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Разделы пояснительной записки</a:t>
            </a:r>
            <a:endParaRPr lang="ru-RU" dirty="0"/>
          </a:p>
        </p:txBody>
      </p:sp>
      <p:sp>
        <p:nvSpPr>
          <p:cNvPr id="11776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введение; </a:t>
            </a:r>
          </a:p>
          <a:p>
            <a:r>
              <a:rPr lang="ru-RU" smtClean="0"/>
              <a:t>назначение и область применения; </a:t>
            </a:r>
          </a:p>
          <a:p>
            <a:r>
              <a:rPr lang="ru-RU" smtClean="0"/>
              <a:t>технические характеристики; </a:t>
            </a:r>
          </a:p>
          <a:p>
            <a:r>
              <a:rPr lang="ru-RU" smtClean="0"/>
              <a:t>ожидаемые технико-экономические показатели; </a:t>
            </a:r>
          </a:p>
          <a:p>
            <a:r>
              <a:rPr lang="ru-RU" smtClean="0"/>
              <a:t>источники, использованные при разработке.</a:t>
            </a:r>
          </a:p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Введение</a:t>
            </a:r>
            <a:endParaRPr lang="ru-RU" smtClean="0"/>
          </a:p>
        </p:txBody>
      </p:sp>
      <p:sp>
        <p:nvSpPr>
          <p:cNvPr id="118786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В разделе «Введение» указывают наименование программы и (или) условное обозначение темы разработки, а также документы, на основании которых ведется разработка с указанием организации и даты утверждения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/>
              <a:t>Назначение и область </a:t>
            </a:r>
            <a:r>
              <a:rPr lang="ru-RU" b="1" dirty="0" smtClean="0"/>
              <a:t>применения</a:t>
            </a:r>
            <a:endParaRPr lang="ru-RU" dirty="0"/>
          </a:p>
        </p:txBody>
      </p:sp>
      <p:sp>
        <p:nvSpPr>
          <p:cNvPr id="11981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Содержит</a:t>
            </a:r>
            <a:r>
              <a:rPr lang="ru-RU" smtClean="0">
                <a:latin typeface="Arial" charset="0"/>
              </a:rPr>
              <a:t> </a:t>
            </a:r>
            <a:r>
              <a:rPr lang="ru-RU" smtClean="0"/>
              <a:t>назначение программы, краткую характеристику области применения программы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Технические характеристики</a:t>
            </a:r>
            <a:endParaRPr lang="ru-RU" smtClean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постановка задачи на разработку программы, описание применяемых математических методов и, при необходимости, описание допущений и ограничений, связанных с выбранным математическим материалом;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описание алгоритма и (или) функционирования программы с обоснованием выбора схемы алгоритма решения задачи, возможные взаимодействия программы с другими программами;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описание и обоснование выбора метода организации входных и выходных данных;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описание и обоснование выбора состава технических и программных средств на основании проведенных расчетов и (или) анализов, распределение носителей данных, которые использует программа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/>
              <a:t>Ожидаемые технико-экономические показатели</a:t>
            </a:r>
            <a:endParaRPr lang="ru-RU" dirty="0"/>
          </a:p>
        </p:txBody>
      </p:sp>
      <p:sp>
        <p:nvSpPr>
          <p:cNvPr id="12185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В данном разделе</a:t>
            </a:r>
            <a:r>
              <a:rPr lang="ru-RU" smtClean="0">
                <a:latin typeface="Arial" charset="0"/>
              </a:rPr>
              <a:t> </a:t>
            </a:r>
            <a:r>
              <a:rPr lang="ru-RU" smtClean="0"/>
              <a:t>указывают технико-экономические показатели, обосновывающие выбранного варианта технического решения, а также, при необходимости, ожидаемые оперативные показатели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/>
              <a:t>Источники, использованные при </a:t>
            </a:r>
            <a:r>
              <a:rPr lang="ru-RU" b="1" dirty="0" smtClean="0"/>
              <a:t>разработке</a:t>
            </a:r>
            <a:endParaRPr lang="ru-RU" dirty="0"/>
          </a:p>
        </p:txBody>
      </p:sp>
      <p:sp>
        <p:nvSpPr>
          <p:cNvPr id="12288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указывают перечень научно-технических публикаций, нормативно-технических документов и других научно-технических материалов, на которые есть ссылки в основном тексте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Приложения</a:t>
            </a:r>
            <a:endParaRPr lang="ru-RU" smtClean="0"/>
          </a:p>
        </p:txBody>
      </p:sp>
      <p:sp>
        <p:nvSpPr>
          <p:cNvPr id="123906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могут быть включены таблицы, обоснования, методики, расчеты и другие документы, использованные при разработке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132856"/>
            <a:ext cx="7772400" cy="1362456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mtClean="0"/>
              <a:t>Нормативная база в области документирования ПС</a:t>
            </a:r>
            <a:endParaRPr lang="ru-RU"/>
          </a:p>
        </p:txBody>
      </p:sp>
      <p:sp>
        <p:nvSpPr>
          <p:cNvPr id="24578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endParaRPr lang="ru-RU" smtClean="0"/>
          </a:p>
        </p:txBody>
      </p:sp>
      <p:sp>
        <p:nvSpPr>
          <p:cNvPr id="4" name="Управляющая кнопка: назад 3">
            <a:hlinkClick r:id="" action="ppaction://hlinkshowjump?jump=previousslide" highlightClick="1"/>
          </p:cNvPr>
          <p:cNvSpPr/>
          <p:nvPr/>
        </p:nvSpPr>
        <p:spPr>
          <a:xfrm>
            <a:off x="395288" y="6237288"/>
            <a:ext cx="431800" cy="28733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>
                <a:effectLst/>
              </a:rPr>
              <a:t>Описание программы </a:t>
            </a:r>
            <a:endParaRPr lang="ru-RU"/>
          </a:p>
        </p:txBody>
      </p:sp>
      <p:sp>
        <p:nvSpPr>
          <p:cNvPr id="124930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b="1" smtClean="0"/>
              <a:t>ГОСТ 19.402-78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extBox 1"/>
          <p:cNvSpPr txBox="1">
            <a:spLocks noChangeArrowheads="1"/>
          </p:cNvSpPr>
          <p:nvPr/>
        </p:nvSpPr>
        <p:spPr bwMode="auto">
          <a:xfrm>
            <a:off x="1331913" y="765175"/>
            <a:ext cx="3024187" cy="3683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Описание программы</a:t>
            </a:r>
          </a:p>
        </p:txBody>
      </p:sp>
      <p:cxnSp>
        <p:nvCxnSpPr>
          <p:cNvPr id="4" name="Прямая соединительная линия 3"/>
          <p:cNvCxnSpPr>
            <a:stCxn id="125953" idx="2"/>
          </p:cNvCxnSpPr>
          <p:nvPr/>
        </p:nvCxnSpPr>
        <p:spPr>
          <a:xfrm>
            <a:off x="2843213" y="1133475"/>
            <a:ext cx="0" cy="272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endCxn id="125956" idx="1"/>
          </p:cNvCxnSpPr>
          <p:nvPr/>
        </p:nvCxnSpPr>
        <p:spPr>
          <a:xfrm>
            <a:off x="2843213" y="1793875"/>
            <a:ext cx="649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956" name="TextBox 6"/>
          <p:cNvSpPr txBox="1">
            <a:spLocks noChangeArrowheads="1"/>
          </p:cNvSpPr>
          <p:nvPr/>
        </p:nvSpPr>
        <p:spPr bwMode="auto">
          <a:xfrm>
            <a:off x="3492500" y="1608138"/>
            <a:ext cx="2808288" cy="3698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Информационная часть</a:t>
            </a:r>
          </a:p>
        </p:txBody>
      </p:sp>
      <p:cxnSp>
        <p:nvCxnSpPr>
          <p:cNvPr id="12" name="Прямая соединительная линия 11"/>
          <p:cNvCxnSpPr>
            <a:stCxn id="125956" idx="2"/>
            <a:endCxn id="125958" idx="1"/>
          </p:cNvCxnSpPr>
          <p:nvPr/>
        </p:nvCxnSpPr>
        <p:spPr>
          <a:xfrm>
            <a:off x="4895850" y="1978025"/>
            <a:ext cx="0" cy="69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958" name="TextBox 12"/>
          <p:cNvSpPr txBox="1">
            <a:spLocks noChangeArrowheads="1"/>
          </p:cNvSpPr>
          <p:nvPr/>
        </p:nvSpPr>
        <p:spPr bwMode="auto">
          <a:xfrm>
            <a:off x="4895850" y="2351088"/>
            <a:ext cx="2339975" cy="6461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>
                <a:latin typeface="Constantia" pitchFamily="18" charset="0"/>
              </a:rPr>
              <a:t>Аннотация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Constantia" pitchFamily="18" charset="0"/>
              </a:rPr>
              <a:t>Содержание</a:t>
            </a:r>
          </a:p>
        </p:txBody>
      </p:sp>
      <p:sp>
        <p:nvSpPr>
          <p:cNvPr id="125959" name="TextBox 16"/>
          <p:cNvSpPr txBox="1">
            <a:spLocks noChangeArrowheads="1"/>
          </p:cNvSpPr>
          <p:nvPr/>
        </p:nvSpPr>
        <p:spPr bwMode="auto">
          <a:xfrm>
            <a:off x="3492500" y="3694113"/>
            <a:ext cx="2951163" cy="3698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Основная часть</a:t>
            </a:r>
          </a:p>
        </p:txBody>
      </p:sp>
      <p:cxnSp>
        <p:nvCxnSpPr>
          <p:cNvPr id="19" name="Прямая соединительная линия 18"/>
          <p:cNvCxnSpPr>
            <a:endCxn id="125959" idx="1"/>
          </p:cNvCxnSpPr>
          <p:nvPr/>
        </p:nvCxnSpPr>
        <p:spPr>
          <a:xfrm>
            <a:off x="2843213" y="3878263"/>
            <a:ext cx="649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125959" idx="2"/>
            <a:endCxn id="125962" idx="1"/>
          </p:cNvCxnSpPr>
          <p:nvPr/>
        </p:nvCxnSpPr>
        <p:spPr>
          <a:xfrm>
            <a:off x="4967288" y="4064000"/>
            <a:ext cx="0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962" name="TextBox 23"/>
          <p:cNvSpPr txBox="1">
            <a:spLocks noChangeArrowheads="1"/>
          </p:cNvSpPr>
          <p:nvPr/>
        </p:nvSpPr>
        <p:spPr bwMode="auto">
          <a:xfrm>
            <a:off x="4967288" y="4598988"/>
            <a:ext cx="3852862" cy="14779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>
                <a:latin typeface="Constantia" pitchFamily="18" charset="0"/>
              </a:rPr>
              <a:t>вводная часть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Constantia" pitchFamily="18" charset="0"/>
              </a:rPr>
              <a:t>функциональное назначение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Constantia" pitchFamily="18" charset="0"/>
              </a:rPr>
              <a:t>описание логики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Constantia" pitchFamily="18" charset="0"/>
              </a:rPr>
              <a:t>условия применения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Constantia" pitchFamily="18" charset="0"/>
              </a:rPr>
              <a:t>состав и функции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Вводная часть</a:t>
            </a:r>
          </a:p>
        </p:txBody>
      </p:sp>
      <p:sp>
        <p:nvSpPr>
          <p:cNvPr id="12697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информация общего характера о программе - полное наименование, обозначение, ее возможные применения и т.п.</a:t>
            </a:r>
          </a:p>
          <a:p>
            <a:pPr marL="0" indent="0">
              <a:buFont typeface="Wingdings 2" pitchFamily="18" charset="2"/>
              <a:buNone/>
            </a:pPr>
            <a:endParaRPr lang="ru-RU" smtClean="0"/>
          </a:p>
          <a:p>
            <a:pPr marL="0" indent="0">
              <a:buFont typeface="Wingdings 2" pitchFamily="18" charset="2"/>
              <a:buNone/>
            </a:pPr>
            <a:r>
              <a:rPr lang="ru-RU" smtClean="0"/>
              <a:t>Например: </a:t>
            </a:r>
            <a:r>
              <a:rPr lang="ru-RU" i="1" smtClean="0"/>
              <a:t>Программа "Автоматизированное рабочее место разработчика САУ" предназначена для … реализована на …. Программа поддерживает …</a:t>
            </a:r>
            <a:endParaRPr lang="ru-RU" smtClean="0"/>
          </a:p>
          <a:p>
            <a:pPr marL="0" indent="0">
              <a:buFont typeface="Wingdings 2" pitchFamily="18" charset="2"/>
              <a:buNone/>
            </a:pP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функциональное назначение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400" dirty="0"/>
              <a:t>назначение </a:t>
            </a:r>
            <a:r>
              <a:rPr lang="ru-RU" sz="2400" dirty="0" smtClean="0"/>
              <a:t>программы, общее </a:t>
            </a:r>
            <a:r>
              <a:rPr lang="ru-RU" sz="2400" dirty="0"/>
              <a:t>описание функционирования программы, ее основные характеристики, сведения об ограничениях, </a:t>
            </a:r>
            <a:r>
              <a:rPr lang="ru-RU" sz="2400" dirty="0" smtClean="0"/>
              <a:t>на </a:t>
            </a:r>
            <a:r>
              <a:rPr lang="ru-RU" sz="2400" dirty="0"/>
              <a:t>область применения программы, а также указывают типы </a:t>
            </a:r>
            <a:r>
              <a:rPr lang="ru-RU" sz="2400" dirty="0" smtClean="0"/>
              <a:t>ЭВМ и устройств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400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400" dirty="0"/>
              <a:t>Например: </a:t>
            </a:r>
            <a:r>
              <a:rPr lang="ru-RU" sz="2400" i="1" dirty="0"/>
              <a:t>Программа предназначена для решения задач … Программа представляет собой ядро автоматизированного рабочего места …</a:t>
            </a:r>
            <a:endParaRPr lang="ru-RU" sz="2400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400" i="1" dirty="0"/>
              <a:t>Пользователь имеет возможность …, осуществить …, запустить …, проанализировать …, получить результаты анализа и обработки …, построить … и т.п.</a:t>
            </a:r>
            <a:endParaRPr lang="ru-RU" sz="2400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Описание логики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описание структуры программы и ее основных </a:t>
            </a:r>
            <a:r>
              <a:rPr lang="ru-RU" dirty="0" smtClean="0"/>
              <a:t>частей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800" dirty="0"/>
              <a:t>например: </a:t>
            </a:r>
            <a:r>
              <a:rPr lang="ru-RU" sz="2800" i="1" dirty="0"/>
              <a:t>В состав программы входит следующее:</a:t>
            </a:r>
            <a:endParaRPr lang="ru-RU" sz="2400" dirty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i="1" dirty="0"/>
              <a:t>пользовательский интерфейс,</a:t>
            </a:r>
            <a:endParaRPr lang="ru-RU" sz="2000" dirty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i="1" dirty="0"/>
              <a:t>модуль определения путей в графе,</a:t>
            </a:r>
            <a:endParaRPr lang="ru-RU" sz="2000" dirty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описание функций составных частей и связей между </a:t>
            </a:r>
            <a:r>
              <a:rPr lang="ru-RU" dirty="0" smtClean="0"/>
              <a:t>ними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Например</a:t>
            </a:r>
            <a:r>
              <a:rPr lang="ru-RU" i="1" dirty="0"/>
              <a:t>: Программа состоит из шести модулей: интерфейсный модуль; модуль определения …; модуль расчета …; модуль …и т.п..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i="1" dirty="0"/>
              <a:t>Интерфейсный модуль построен на двух типах диалогов: диалог "вопрос - ответ" и диалог типа "меню". Интерфейсный модуль управляет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Описание логики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сведения о языке программирования;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Например</a:t>
            </a:r>
            <a:r>
              <a:rPr lang="ru-RU" i="1" dirty="0"/>
              <a:t>: Программа написана на языке …с использованием компилятора </a:t>
            </a:r>
            <a:r>
              <a:rPr lang="ru-RU" i="1" dirty="0" smtClean="0"/>
              <a:t>…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описание входных и выходных данных для каждой из составных частей;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Например</a:t>
            </a:r>
            <a:r>
              <a:rPr lang="ru-RU" i="1" dirty="0"/>
              <a:t>: ВХОДНЫЕ ДАННЫЕ. Входными данными для программы является текстовый файл, описывающий расширенную матрицу </a:t>
            </a:r>
            <a:r>
              <a:rPr lang="ru-RU" i="1" dirty="0" err="1"/>
              <a:t>инциденций</a:t>
            </a:r>
            <a:r>
              <a:rPr lang="ru-RU" i="1" dirty="0"/>
              <a:t> графа исследуемой системы.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dirty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Описание логики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i="1" dirty="0"/>
              <a:t>выводимая на экран графическая и текстовая информация (результаты анализа системы);</a:t>
            </a:r>
            <a:endParaRPr lang="ru-RU" dirty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i="1" dirty="0"/>
              <a:t>файлы в одном из графических форматов - копии изображения построенных характеристик (АЧХ,ФЧХ и т.д.);</a:t>
            </a:r>
            <a:endParaRPr lang="ru-RU" dirty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i="1" dirty="0"/>
              <a:t>текстовые файлы - отчеты о проведенных исследованиях;</a:t>
            </a:r>
            <a:endParaRPr lang="ru-RU" dirty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i="1" dirty="0"/>
              <a:t>диагностика состояния системы и сообщения о всех возникших ошибках.</a:t>
            </a:r>
            <a:endParaRPr lang="ru-RU" dirty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описание логики составных частей (при необходимости следует составлять описание схем программ)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Условия применения</a:t>
            </a:r>
            <a:r>
              <a:rPr lang="ru-RU" smtClean="0"/>
              <a:t> </a:t>
            </a:r>
          </a:p>
        </p:txBody>
      </p:sp>
      <p:sp>
        <p:nvSpPr>
          <p:cNvPr id="13209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Например</a:t>
            </a:r>
            <a:r>
              <a:rPr lang="ru-RU" i="1" smtClean="0"/>
              <a:t>: Программа эксплуатируется на персональном компьютере (ПК) типа IBM PC/AT. Для работы в диалоговом режиме используется экран дисплея, клавиатура и манипулятор типа "мышь". Для поддержки графического режима необходим адаптер EGA (VGA). Входные данные хранятся на флоппи- и/или жестком дисках. Программа работает под управлением ОС 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Текст программы</a:t>
            </a:r>
            <a:endParaRPr lang="ru-RU"/>
          </a:p>
        </p:txBody>
      </p:sp>
      <p:sp>
        <p:nvSpPr>
          <p:cNvPr id="133122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b="1" smtClean="0"/>
              <a:t>ГОСТ 19.401-78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Шапка программного файла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наименование программы,</a:t>
            </a:r>
            <a:endParaRPr lang="ru-RU" sz="2000" dirty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автор,</a:t>
            </a:r>
            <a:endParaRPr lang="ru-RU" sz="2000" dirty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дата создания программы,</a:t>
            </a:r>
            <a:endParaRPr lang="ru-RU" sz="2000" dirty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номер версии,</a:t>
            </a:r>
            <a:endParaRPr lang="ru-RU" sz="2000" dirty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дата последней модификации.</a:t>
            </a:r>
            <a:endParaRPr lang="ru-RU" sz="2000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7080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7875" t="27470" r="17191" b="41360"/>
          <a:stretch>
            <a:fillRect/>
          </a:stretch>
        </p:blipFill>
        <p:spPr>
          <a:xfrm>
            <a:off x="3276600" y="3213100"/>
            <a:ext cx="1366838" cy="1368425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11413" y="1700213"/>
            <a:ext cx="36004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что должно быть сделано, кроме собственно программы?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1014665">
            <a:off x="5003800" y="2924175"/>
            <a:ext cx="360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что и как должно быть оформлено в виде документации?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 rot="-1272272">
            <a:off x="387350" y="2878138"/>
            <a:ext cx="2995613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что передавать пользователям, а что — службе сопровождения? 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-1235641">
            <a:off x="4443413" y="4529138"/>
            <a:ext cx="30956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управлять всем этим процессом?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 rot="1511913">
            <a:off x="1042988" y="4724400"/>
            <a:ext cx="26654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что должно входить в само задание на программирование?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p"/>
      <p:bldP spid="7" grpId="0" build="p"/>
      <p:bldP spid="8" grpId="0" build="p"/>
      <p:bldP spid="9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extBox 1"/>
          <p:cNvSpPr txBox="1">
            <a:spLocks noChangeArrowheads="1"/>
          </p:cNvSpPr>
          <p:nvPr/>
        </p:nvSpPr>
        <p:spPr bwMode="auto">
          <a:xfrm>
            <a:off x="539750" y="549275"/>
            <a:ext cx="8135938" cy="618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/* Исходные тексты Windows'98</a:t>
            </a:r>
          </a:p>
          <a:p>
            <a:r>
              <a:rPr lang="ru-RU">
                <a:latin typeface="Constantia" pitchFamily="18" charset="0"/>
              </a:rPr>
              <a:t>Автор: Nobody Really</a:t>
            </a:r>
          </a:p>
          <a:p>
            <a:r>
              <a:rPr lang="ru-RU">
                <a:latin typeface="Constantia" pitchFamily="18" charset="0"/>
              </a:rPr>
              <a:t>  </a:t>
            </a:r>
            <a:r>
              <a:rPr lang="en-US">
                <a:latin typeface="Constantia" pitchFamily="18" charset="0"/>
              </a:rPr>
              <a:t>Source Code to Windows 98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*/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#include "win31.h"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char make_prog_look_big[1600000];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void main()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{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    while(!CRASHED)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    {</a:t>
            </a:r>
            <a:endParaRPr lang="ru-RU">
              <a:latin typeface="Constantia" pitchFamily="18" charset="0"/>
            </a:endParaRPr>
          </a:p>
          <a:p>
            <a:r>
              <a:rPr lang="ru-RU">
                <a:latin typeface="Constantia" pitchFamily="18" charset="0"/>
              </a:rPr>
              <a:t>        </a:t>
            </a:r>
            <a:r>
              <a:rPr lang="en-US">
                <a:latin typeface="Constantia" pitchFamily="18" charset="0"/>
              </a:rPr>
              <a:t>do_nothing_loop();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        if(first_time_installation)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        {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            make_50_megabyte_swapfile();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            do_nothing_loop();</a:t>
            </a:r>
            <a:endParaRPr lang="ru-RU">
              <a:latin typeface="Constantia" pitchFamily="18" charset="0"/>
            </a:endParaRPr>
          </a:p>
          <a:p>
            <a:r>
              <a:rPr lang="ru-RU">
                <a:latin typeface="Constantia" pitchFamily="18" charset="0"/>
              </a:rPr>
              <a:t>        </a:t>
            </a:r>
            <a:r>
              <a:rPr lang="en-US">
                <a:latin typeface="Constantia" pitchFamily="18" charset="0"/>
              </a:rPr>
              <a:t>}</a:t>
            </a:r>
            <a:endParaRPr lang="ru-RU">
              <a:latin typeface="Constantia" pitchFamily="18" charset="0"/>
            </a:endParaRPr>
          </a:p>
          <a:p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    }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    if(detect_cache())</a:t>
            </a:r>
            <a:endParaRPr lang="ru-RU">
              <a:latin typeface="Constantia" pitchFamily="18" charset="0"/>
            </a:endParaRPr>
          </a:p>
          <a:p>
            <a:r>
              <a:rPr lang="en-US">
                <a:latin typeface="Constantia" pitchFamily="18" charset="0"/>
              </a:rPr>
              <a:t>        disable_cache();</a:t>
            </a:r>
            <a:endParaRPr lang="ru-RU">
              <a:latin typeface="Constantia" pitchFamily="18" charset="0"/>
            </a:endParaRPr>
          </a:p>
          <a:p>
            <a:r>
              <a:rPr lang="ru-RU">
                <a:latin typeface="Constantia" pitchFamily="18" charset="0"/>
              </a:rPr>
              <a:t>}</a:t>
            </a:r>
          </a:p>
          <a:p>
            <a:endParaRPr lang="ru-RU"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>
                <a:effectLst/>
              </a:rPr>
              <a:t>Руководство Оператора</a:t>
            </a:r>
            <a:endParaRPr lang="ru-RU"/>
          </a:p>
        </p:txBody>
      </p:sp>
      <p:sp>
        <p:nvSpPr>
          <p:cNvPr id="136194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smtClean="0"/>
              <a:t>ГОСТ 19.505-79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Методика и стиль изложения</a:t>
            </a:r>
          </a:p>
        </p:txBody>
      </p:sp>
      <p:sp>
        <p:nvSpPr>
          <p:cNvPr id="13721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Минимум теоретических введений и концептуальных разделов</a:t>
            </a:r>
          </a:p>
          <a:p>
            <a:r>
              <a:rPr lang="ru-RU" smtClean="0"/>
              <a:t>Минимум явных и неявных ссылок внутри документа. </a:t>
            </a:r>
          </a:p>
          <a:p>
            <a:r>
              <a:rPr lang="ru-RU" smtClean="0"/>
              <a:t>Минимум ветвлений при описании процедур. Никаких условий вида </a:t>
            </a:r>
            <a:r>
              <a:rPr lang="ru-RU" i="1" smtClean="0"/>
              <a:t>«если вы хотите»</a:t>
            </a:r>
            <a:r>
              <a:rPr lang="ru-RU" smtClean="0"/>
              <a:t>. У оператора нет желаний, а есть обязанности.</a:t>
            </a:r>
          </a:p>
          <a:p>
            <a:r>
              <a:rPr lang="ru-RU" smtClean="0"/>
              <a:t>Описывать не только его действия, но и результаты таковых в случае успеха.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Типовая структура</a:t>
            </a:r>
          </a:p>
        </p:txBody>
      </p:sp>
      <p:sp>
        <p:nvSpPr>
          <p:cNvPr id="13824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Назначение программы.</a:t>
            </a:r>
          </a:p>
          <a:p>
            <a:r>
              <a:rPr lang="ru-RU" smtClean="0"/>
              <a:t>Условия выполнения программы.</a:t>
            </a:r>
          </a:p>
          <a:p>
            <a:r>
              <a:rPr lang="ru-RU" smtClean="0"/>
              <a:t>Выполнение программы.</a:t>
            </a:r>
          </a:p>
          <a:p>
            <a:r>
              <a:rPr lang="ru-RU" smtClean="0"/>
              <a:t>Сообщения оператору.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Рисунок 1" descr="- Руководство оператора по ГОСТ 19.505-79, структура разделов"/>
          <p:cNvPicPr>
            <a:picLocks noChangeAspect="1" noChangeArrowheads="1"/>
          </p:cNvPicPr>
          <p:nvPr/>
        </p:nvPicPr>
        <p:blipFill>
          <a:blip r:embed="rId2" cstate="print"/>
          <a:srcRect r="22813"/>
          <a:stretch>
            <a:fillRect/>
          </a:stretch>
        </p:blipFill>
        <p:spPr bwMode="auto">
          <a:xfrm>
            <a:off x="250825" y="44450"/>
            <a:ext cx="8642350" cy="66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800">
                <a:effectLst/>
              </a:rPr>
              <a:t>Схемы алгоритмов, программ, данных и систем</a:t>
            </a:r>
            <a:endParaRPr lang="ru-RU" sz="4800"/>
          </a:p>
        </p:txBody>
      </p:sp>
      <p:sp>
        <p:nvSpPr>
          <p:cNvPr id="140290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b="1" smtClean="0"/>
              <a:t>ГОСТ 19.701-90</a:t>
            </a:r>
          </a:p>
          <a:p>
            <a:r>
              <a:rPr lang="ru-RU" smtClean="0"/>
              <a:t>ISO 5807:1985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Описание схем</a:t>
            </a:r>
          </a:p>
        </p:txBody>
      </p:sp>
      <p:sp>
        <p:nvSpPr>
          <p:cNvPr id="14131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Схема данных</a:t>
            </a:r>
          </a:p>
          <a:p>
            <a:r>
              <a:rPr lang="ru-RU" smtClean="0"/>
              <a:t>Схема программы</a:t>
            </a:r>
          </a:p>
          <a:p>
            <a:r>
              <a:rPr lang="ru-RU" smtClean="0"/>
              <a:t>Схема работы системы</a:t>
            </a:r>
          </a:p>
          <a:p>
            <a:r>
              <a:rPr lang="ru-RU" smtClean="0"/>
              <a:t>Схема взаимодействия программ</a:t>
            </a:r>
          </a:p>
          <a:p>
            <a:r>
              <a:rPr lang="ru-RU" smtClean="0"/>
              <a:t>Схема ресурсов системы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Picture 11"/>
          <p:cNvPicPr>
            <a:picLocks noChangeAspect="1" noChangeArrowheads="1"/>
          </p:cNvPicPr>
          <p:nvPr/>
        </p:nvPicPr>
        <p:blipFill>
          <a:blip r:embed="rId2" cstate="print"/>
          <a:srcRect l="29350" t="23805" r="16017" b="15707"/>
          <a:stretch>
            <a:fillRect/>
          </a:stretch>
        </p:blipFill>
        <p:spPr bwMode="auto">
          <a:xfrm>
            <a:off x="323850" y="471488"/>
            <a:ext cx="8645525" cy="598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Цикл</a:t>
            </a:r>
            <a:endParaRPr lang="ru-RU" dirty="0"/>
          </a:p>
        </p:txBody>
      </p:sp>
      <p:pic>
        <p:nvPicPr>
          <p:cNvPr id="143362" name="Рисунок 2" descr="http://snipov.net/snip/7/7707/x03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2060575"/>
            <a:ext cx="6553200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Линия</a:t>
            </a:r>
            <a:endParaRPr lang="ru-RU" dirty="0"/>
          </a:p>
        </p:txBody>
      </p:sp>
      <p:sp>
        <p:nvSpPr>
          <p:cNvPr id="144386" name="TextBox 2"/>
          <p:cNvSpPr txBox="1">
            <a:spLocks noChangeArrowheads="1"/>
          </p:cNvSpPr>
          <p:nvPr/>
        </p:nvSpPr>
        <p:spPr bwMode="auto">
          <a:xfrm>
            <a:off x="611188" y="2349500"/>
            <a:ext cx="6769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Символ отображает поток данных или управления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27088" y="3573463"/>
            <a:ext cx="5257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388" name="TextBox 5"/>
          <p:cNvSpPr txBox="1">
            <a:spLocks noChangeArrowheads="1"/>
          </p:cNvSpPr>
          <p:nvPr/>
        </p:nvSpPr>
        <p:spPr bwMode="auto">
          <a:xfrm>
            <a:off x="827088" y="4365625"/>
            <a:ext cx="7632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При необходимости или для повышения удобочитаемости могут быть добавлены стрелки-указатели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2662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smtClean="0"/>
              <a:t>Комплекс стандартов ГОСТ 19 (ЕСПД) - единая система программной документации </a:t>
            </a:r>
            <a:r>
              <a:rPr lang="ru-RU" smtClean="0"/>
              <a:t>— комплекс государственных стандартов, устанавливающих взаимоувязанные правила разработки, оформления и обращения программ и программной документации.</a:t>
            </a:r>
          </a:p>
          <a:p>
            <a:endParaRPr lang="ru-RU" smtClean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Передача управления</a:t>
            </a:r>
          </a:p>
        </p:txBody>
      </p:sp>
      <p:sp>
        <p:nvSpPr>
          <p:cNvPr id="14541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Символ отображает непосредственную передачу управления от одного процесса к другому, иногда с возможностью прямого возвращения к инициирующему процессу после того, как инициированный процесс завершит свои функции. Тип передачи управления должен быть назван внутри символа (например, запрос, вызов, событие)</a:t>
            </a:r>
          </a:p>
          <a:p>
            <a:pPr marL="0" indent="0">
              <a:buFont typeface="Wingdings 2" pitchFamily="18" charset="2"/>
              <a:buNone/>
            </a:pPr>
            <a:endParaRPr lang="ru-RU" smtClean="0"/>
          </a:p>
        </p:txBody>
      </p:sp>
      <p:pic>
        <p:nvPicPr>
          <p:cNvPr id="145411" name="Рисунок 3" descr="http://snipov.net/snip/7/7707/x039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8175" y="4868863"/>
            <a:ext cx="1368425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Канал связи</a:t>
            </a:r>
            <a:endParaRPr lang="ru-RU" dirty="0"/>
          </a:p>
        </p:txBody>
      </p:sp>
      <p:pic>
        <p:nvPicPr>
          <p:cNvPr id="146434" name="Рисунок 2" descr="http://snipov.net/snip/7/7707/x0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6050" y="2587625"/>
            <a:ext cx="1962150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435" name="TextBox 3"/>
          <p:cNvSpPr txBox="1">
            <a:spLocks noChangeArrowheads="1"/>
          </p:cNvSpPr>
          <p:nvPr/>
        </p:nvSpPr>
        <p:spPr bwMode="auto">
          <a:xfrm>
            <a:off x="1331913" y="4508500"/>
            <a:ext cx="56880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>
                <a:latin typeface="Constantia" pitchFamily="18" charset="0"/>
              </a:rPr>
              <a:t>Символ отображает передачу данных по каналу связи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Пунктирная </a:t>
            </a:r>
            <a:r>
              <a:rPr lang="ru-RU" dirty="0" smtClean="0"/>
              <a:t>линия</a:t>
            </a:r>
            <a:endParaRPr lang="ru-RU" dirty="0"/>
          </a:p>
        </p:txBody>
      </p:sp>
      <p:sp>
        <p:nvSpPr>
          <p:cNvPr id="147458" name="TextBox 2"/>
          <p:cNvSpPr txBox="1">
            <a:spLocks noChangeArrowheads="1"/>
          </p:cNvSpPr>
          <p:nvPr/>
        </p:nvSpPr>
        <p:spPr bwMode="auto">
          <a:xfrm>
            <a:off x="1331913" y="2276475"/>
            <a:ext cx="684053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>
                <a:latin typeface="Constantia" pitchFamily="18" charset="0"/>
              </a:rPr>
              <a:t>Символ отображает альтернативную связь между двумя или более символами. Кроме того, символ используют для обведения аннотированного участка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116013" y="4797425"/>
            <a:ext cx="575945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Рисунок 1" descr="http://snipov.net/snip/7/7707/x04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260350"/>
            <a:ext cx="6769100" cy="633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5" name="Рисунок 1" descr="http://snipov.net/snip/7/7707/x047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765175"/>
            <a:ext cx="5616575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Специальные символы</a:t>
            </a:r>
            <a:endParaRPr lang="ru-RU" smtClean="0"/>
          </a:p>
        </p:txBody>
      </p:sp>
      <p:sp>
        <p:nvSpPr>
          <p:cNvPr id="15053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Соединитель - символ отображает выход в часть схемы и вход из другой части этой схемы и используется для обрыва линии и продолжения ее в другом месте. </a:t>
            </a:r>
          </a:p>
          <a:p>
            <a:r>
              <a:rPr lang="ru-RU" smtClean="0"/>
              <a:t>Терминатор - символ отображает выход во внешнюю среду и вход из внешней среды</a:t>
            </a:r>
          </a:p>
          <a:p>
            <a:r>
              <a:rPr lang="ru-RU" smtClean="0"/>
              <a:t>Комментарий - символ используют для добавления описательных комментариев или пояснительных записей в целях объяснения или примечаний  </a:t>
            </a:r>
          </a:p>
        </p:txBody>
      </p:sp>
      <p:pic>
        <p:nvPicPr>
          <p:cNvPr id="150531" name="Рисунок 3" descr="http://snipov.net/snip/7/7707/x049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9025" y="3152775"/>
            <a:ext cx="6286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2" name="Рисунок 4" descr="http://snipov.net/snip/7/7707/x05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4005263"/>
            <a:ext cx="11239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3" name="Рисунок 5" descr="http://snipov.net/snip/7/7707/x05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5113" y="5445125"/>
            <a:ext cx="6858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3" name="Рисунок 1" descr="http://snipov.net/snip/7/7707/x05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836613"/>
            <a:ext cx="59055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Пропуск</a:t>
            </a:r>
          </a:p>
        </p:txBody>
      </p:sp>
      <p:sp>
        <p:nvSpPr>
          <p:cNvPr id="152578" name="Объект 2"/>
          <p:cNvSpPr>
            <a:spLocks noGrp="1"/>
          </p:cNvSpPr>
          <p:nvPr>
            <p:ph idx="1"/>
          </p:nvPr>
        </p:nvSpPr>
        <p:spPr>
          <a:xfrm>
            <a:off x="457200" y="1935163"/>
            <a:ext cx="6635750" cy="4389437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Пропуск - символ (три точки) используют в схемах для отображения пропуска символа или группы символов, в которых не определены ни тип, ни число символов. Символ используют только в символах линии или между ними</a:t>
            </a:r>
          </a:p>
        </p:txBody>
      </p:sp>
      <p:pic>
        <p:nvPicPr>
          <p:cNvPr id="152579" name="Рисунок 3" descr="http://snipov.net/snip/7/7707/x05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7725" y="1989138"/>
            <a:ext cx="12620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Рисунок 1" descr="http://snipov.net/snip/7/7707/x06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125538"/>
            <a:ext cx="5545137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Box 2"/>
          <p:cNvSpPr txBox="1">
            <a:spLocks noChangeArrowheads="1"/>
          </p:cNvSpPr>
          <p:nvPr/>
        </p:nvSpPr>
        <p:spPr bwMode="auto">
          <a:xfrm>
            <a:off x="611188" y="1196975"/>
            <a:ext cx="3097212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Идентификатор символа должен располагаться слева над символом</a:t>
            </a:r>
          </a:p>
        </p:txBody>
      </p:sp>
      <p:pic>
        <p:nvPicPr>
          <p:cNvPr id="154626" name="Рисунок 3" descr="http://snipov.net/snip/7/7707/x06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1000125"/>
            <a:ext cx="4211638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627" name="Прямоугольник 4"/>
          <p:cNvSpPr>
            <a:spLocks noChangeArrowheads="1"/>
          </p:cNvSpPr>
          <p:nvPr/>
        </p:nvSpPr>
        <p:spPr bwMode="auto">
          <a:xfrm>
            <a:off x="4356100" y="4149725"/>
            <a:ext cx="457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Описание символа должно быть расположено справа над символом</a:t>
            </a:r>
          </a:p>
        </p:txBody>
      </p:sp>
      <p:pic>
        <p:nvPicPr>
          <p:cNvPr id="154628" name="Рисунок 5" descr="http://snipov.net/snip/7/7707/x06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502025"/>
            <a:ext cx="3240088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основные недостатки </a:t>
            </a:r>
            <a:r>
              <a:rPr lang="ru-RU" b="1" smtClean="0"/>
              <a:t>ЕСПД </a:t>
            </a:r>
            <a:endParaRPr lang="ru-RU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ориентацию на единственную, «каскадную» модель жизненного цикла (ЖЦ) ПС;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отсутствие четких рекомендаций по документированию характеристик качества ПС;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отсутствие системной увязки с другими действующими отечественными системами стандартов по ЖЦ и документированию продук­ции в целом, например ЕСКД;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нечетко выраженный подход к документированию ПС как товарной продукции;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отсутствие рекомендаций по самодокументированию ПС, например, в виде экранных меню и средств оперативной помощи пользователю («хелпов»);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отсутствие рекомендаций по составу, содержанию и оформлению перспективных документов на ПС, согласованных с рекомендациями международных и региональных стандартов.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Прямоугольник 1"/>
          <p:cNvSpPr>
            <a:spLocks noChangeArrowheads="1"/>
          </p:cNvSpPr>
          <p:nvPr/>
        </p:nvSpPr>
        <p:spPr bwMode="auto">
          <a:xfrm>
            <a:off x="1116013" y="908050"/>
            <a:ext cx="72009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Для использования в качестве ссылки на документацию текст на схеме для символов, отображающих способы вывода, должен размещаться справа над символом, а текст для символов, отображающих способы ввода - справа под символом</a:t>
            </a:r>
          </a:p>
        </p:txBody>
      </p:sp>
      <p:pic>
        <p:nvPicPr>
          <p:cNvPr id="155650" name="Рисунок 2" descr="http://snipov.net/snip/7/7707/x06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2636838"/>
            <a:ext cx="504031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Символ с полосой </a:t>
            </a:r>
          </a:p>
        </p:txBody>
      </p:sp>
      <p:pic>
        <p:nvPicPr>
          <p:cNvPr id="156674" name="Рисунок 164" descr="http://snipov.net/snip/7/7707/x06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2997200"/>
            <a:ext cx="2447925" cy="207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675" name="Рисунок 165" descr="http://snipov.net/snip/7/7707/x068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3162300"/>
            <a:ext cx="20161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6" name="Rectangle 3"/>
          <p:cNvSpPr>
            <a:spLocks noChangeArrowheads="1"/>
          </p:cNvSpPr>
          <p:nvPr/>
        </p:nvSpPr>
        <p:spPr bwMode="auto">
          <a:xfrm>
            <a:off x="179388" y="2424113"/>
            <a:ext cx="842486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42900"/>
            <a:r>
              <a:rPr lang="ru-RU" sz="240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Символ с полосой</a:t>
            </a:r>
            <a:r>
              <a:rPr lang="ru-RU" sz="2400">
                <a:latin typeface="Calibri" pitchFamily="34" charset="0"/>
                <a:ea typeface="Calibri" pitchFamily="34" charset="0"/>
                <a:cs typeface="Times New Roman" pitchFamily="18" charset="0"/>
              </a:rPr>
              <a:t>                         </a:t>
            </a:r>
            <a:r>
              <a:rPr lang="ru-RU" sz="240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Подробное представление</a:t>
            </a:r>
            <a:endParaRPr lang="ru-RU" sz="2400">
              <a:ea typeface="Calibri" pitchFamily="34" charset="0"/>
              <a:cs typeface="Arial" charset="0"/>
            </a:endParaRPr>
          </a:p>
          <a:p>
            <a:pPr indent="342900" eaLnBrk="0" hangingPunct="0"/>
            <a:endParaRPr lang="ru-RU">
              <a:ea typeface="Calibri" pitchFamily="34" charset="0"/>
              <a:cs typeface="Arial" charset="0"/>
            </a:endParaRPr>
          </a:p>
        </p:txBody>
      </p:sp>
      <p:sp>
        <p:nvSpPr>
          <p:cNvPr id="156677" name="Rectangle 4"/>
          <p:cNvSpPr>
            <a:spLocks noChangeArrowheads="1"/>
          </p:cNvSpPr>
          <p:nvPr/>
        </p:nvSpPr>
        <p:spPr bwMode="auto">
          <a:xfrm>
            <a:off x="0" y="1314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indent="342900" algn="just"/>
            <a:r>
              <a:rPr lang="ru-RU" sz="1200">
                <a:latin typeface="Calibri" pitchFamily="34" charset="0"/>
                <a:ea typeface="Calibri" pitchFamily="34" charset="0"/>
                <a:cs typeface="Times New Roman" pitchFamily="18" charset="0"/>
              </a:rPr>
              <a:t>                                                </a:t>
            </a:r>
            <a:r>
              <a:rPr lang="ru-RU" sz="120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lang="ru-RU">
              <a:ea typeface="Calibri" pitchFamily="34" charset="0"/>
              <a:cs typeface="Arial" charset="0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/>
              <a:t>Правила выполнения </a:t>
            </a:r>
            <a:r>
              <a:rPr lang="ru-RU" b="1" dirty="0" smtClean="0"/>
              <a:t>соединений</a:t>
            </a:r>
            <a:endParaRPr lang="ru-RU" dirty="0"/>
          </a:p>
        </p:txBody>
      </p:sp>
      <p:sp>
        <p:nvSpPr>
          <p:cNvPr id="157698" name="Прямоугольник 2"/>
          <p:cNvSpPr>
            <a:spLocks noChangeArrowheads="1"/>
          </p:cNvSpPr>
          <p:nvPr/>
        </p:nvSpPr>
        <p:spPr bwMode="auto">
          <a:xfrm>
            <a:off x="611188" y="2133600"/>
            <a:ext cx="5040312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В схемах следует избегать пересечения линий. Пересекающиеся линии не имеют логической связи между собой, поэтому изменения направления в точках пересечения не допускаются</a:t>
            </a:r>
          </a:p>
        </p:txBody>
      </p:sp>
      <p:pic>
        <p:nvPicPr>
          <p:cNvPr id="157699" name="Рисунок 3" descr="http://snipov.net/snip/7/7707/x07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2286000"/>
            <a:ext cx="18002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700" name="Прямоугольник 4"/>
          <p:cNvSpPr>
            <a:spLocks noChangeArrowheads="1"/>
          </p:cNvSpPr>
          <p:nvPr/>
        </p:nvSpPr>
        <p:spPr bwMode="auto">
          <a:xfrm>
            <a:off x="3276600" y="4292600"/>
            <a:ext cx="5435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Две или более входящие линии могут объединяться в одну исходящую линию. Если две или более линии объединяются в одну линию, место объединения должно быть смещено</a:t>
            </a:r>
          </a:p>
        </p:txBody>
      </p:sp>
      <p:pic>
        <p:nvPicPr>
          <p:cNvPr id="157701" name="Рисунок 5" descr="http://snipov.net/snip/7/7707/x07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4292600"/>
            <a:ext cx="18732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Несколько </a:t>
            </a:r>
            <a:r>
              <a:rPr lang="ru-RU" dirty="0" smtClean="0"/>
              <a:t>выходов</a:t>
            </a:r>
            <a:endParaRPr lang="ru-RU" dirty="0"/>
          </a:p>
        </p:txBody>
      </p:sp>
      <p:pic>
        <p:nvPicPr>
          <p:cNvPr id="158722" name="Рисунок 2" descr="http://snipov.net/snip/7/7707/x07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205038"/>
            <a:ext cx="31432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723" name="Рисунок 3" descr="http://snipov.net/snip/7/7707/x077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2011363"/>
            <a:ext cx="4600575" cy="386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/>
              <a:t>Повторяющееся </a:t>
            </a:r>
            <a:r>
              <a:rPr lang="ru-RU" b="1" dirty="0" smtClean="0"/>
              <a:t>представление</a:t>
            </a:r>
            <a:endParaRPr lang="ru-RU" dirty="0"/>
          </a:p>
        </p:txBody>
      </p:sp>
      <p:pic>
        <p:nvPicPr>
          <p:cNvPr id="159746" name="Рисунок 2" descr="http://snipov.net/snip/7/7707/x079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2060575"/>
            <a:ext cx="1752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>
                <a:effectLst/>
              </a:rPr>
              <a:t>Порядок и методика </a:t>
            </a:r>
            <a:r>
              <a:rPr lang="ru-RU" smtClean="0">
                <a:effectLst/>
              </a:rPr>
              <a:t>испытаний</a:t>
            </a:r>
            <a:endParaRPr lang="ru-RU"/>
          </a:p>
        </p:txBody>
      </p:sp>
      <p:sp>
        <p:nvSpPr>
          <p:cNvPr id="160770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smtClean="0"/>
              <a:t>ГОСТ 19.301-79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Разделы документа</a:t>
            </a:r>
            <a:endParaRPr lang="ru-RU" smtClean="0"/>
          </a:p>
        </p:txBody>
      </p:sp>
      <p:sp>
        <p:nvSpPr>
          <p:cNvPr id="16179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объект испытаний; </a:t>
            </a:r>
          </a:p>
          <a:p>
            <a:r>
              <a:rPr lang="ru-RU" dirty="0" smtClean="0"/>
              <a:t>цель испытаний; </a:t>
            </a:r>
          </a:p>
          <a:p>
            <a:r>
              <a:rPr lang="ru-RU" dirty="0" smtClean="0"/>
              <a:t>требования к программе; </a:t>
            </a:r>
          </a:p>
          <a:p>
            <a:r>
              <a:rPr lang="ru-RU" dirty="0" smtClean="0"/>
              <a:t>требования к программной документации; </a:t>
            </a:r>
          </a:p>
          <a:p>
            <a:r>
              <a:rPr lang="ru-RU" dirty="0" smtClean="0"/>
              <a:t>средства и порядок испытаний; </a:t>
            </a:r>
          </a:p>
          <a:p>
            <a:r>
              <a:rPr lang="ru-RU" dirty="0" smtClean="0"/>
              <a:t>методы испытаний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7" name="Рисунок 1" descr="- Программа и методика испытаний по ГОСТ 19.301-7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350"/>
            <a:ext cx="9144000" cy="633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Объект испытаний</a:t>
            </a:r>
            <a:endParaRPr lang="ru-RU" smtClean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/>
              <a:t>Наименование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Наименование – «Текстовый редактор для работы с файлами формата </a:t>
            </a:r>
            <a:r>
              <a:rPr lang="ru-RU" dirty="0" err="1"/>
              <a:t>rtf</a:t>
            </a:r>
            <a:r>
              <a:rPr lang="ru-RU" dirty="0"/>
              <a:t>».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/>
              <a:t>Область применения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Программа предназначена к применению в профильных подразделениях на объектах заказчика.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/>
              <a:t>Обозначение программы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Наименование темы разработки – «Разработка текстового редактора для работы с файлами формата </a:t>
            </a:r>
            <a:r>
              <a:rPr lang="ru-RU" dirty="0" err="1"/>
              <a:t>rtf</a:t>
            </a:r>
            <a:r>
              <a:rPr lang="ru-RU" dirty="0"/>
              <a:t>»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Общие положения</a:t>
            </a:r>
            <a:endParaRPr lang="ru-RU" smtClean="0"/>
          </a:p>
        </p:txBody>
      </p:sp>
      <p:sp>
        <p:nvSpPr>
          <p:cNvPr id="164866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Основания для проведения испытаний</a:t>
            </a:r>
          </a:p>
          <a:p>
            <a:r>
              <a:rPr lang="ru-RU" smtClean="0"/>
              <a:t>Место и продолжительность испытаний</a:t>
            </a:r>
          </a:p>
          <a:p>
            <a:r>
              <a:rPr lang="ru-RU" smtClean="0"/>
              <a:t>Организации, участвующие в испытаниях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Почему ЕСПД используют</a:t>
            </a:r>
          </a:p>
        </p:txBody>
      </p:sp>
      <p:sp>
        <p:nvSpPr>
          <p:cNvPr id="28674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стандарты ЕСПД вносят характерный порядок в процесс документирования программ; </a:t>
            </a:r>
          </a:p>
          <a:p>
            <a:r>
              <a:rPr lang="ru-RU" smtClean="0"/>
              <a:t>предусмотренный стандартами ЕСПД состав программных документов  возможно видоизменять  внося в комплект документации  дополнительные виды документов.</a:t>
            </a:r>
          </a:p>
          <a:p>
            <a:r>
              <a:rPr lang="ru-RU" smtClean="0"/>
              <a:t>стандарты ЕСПД позволяют  изменять структуру и содержание исходя из конкретных требований заказчика и пользователя. </a:t>
            </a:r>
          </a:p>
          <a:p>
            <a:pPr>
              <a:buFont typeface="Wingdings 2" pitchFamily="18" charset="2"/>
              <a:buNone/>
            </a:pPr>
            <a:endParaRPr lang="ru-RU" smtClean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Объем испытаний</a:t>
            </a:r>
            <a:endParaRPr lang="ru-RU" smtClean="0"/>
          </a:p>
        </p:txBody>
      </p:sp>
      <p:sp>
        <p:nvSpPr>
          <p:cNvPr id="16589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Перечень этапов испытаний</a:t>
            </a:r>
          </a:p>
        </p:txBody>
      </p:sp>
      <p:sp>
        <p:nvSpPr>
          <p:cNvPr id="165891" name="TextBox 4"/>
          <p:cNvSpPr txBox="1">
            <a:spLocks noChangeArrowheads="1"/>
          </p:cNvSpPr>
          <p:nvPr/>
        </p:nvSpPr>
        <p:spPr bwMode="auto">
          <a:xfrm>
            <a:off x="611188" y="2636838"/>
            <a:ext cx="4176712" cy="9239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Испытания проводятся в два этапа:</a:t>
            </a:r>
          </a:p>
          <a:p>
            <a:r>
              <a:rPr lang="ru-RU">
                <a:latin typeface="Constantia" pitchFamily="18" charset="0"/>
              </a:rPr>
              <a:t>ознакомительный; </a:t>
            </a:r>
          </a:p>
          <a:p>
            <a:r>
              <a:rPr lang="ru-RU">
                <a:latin typeface="Constantia" pitchFamily="18" charset="0"/>
              </a:rPr>
              <a:t>испытания.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835150" y="3560763"/>
            <a:ext cx="0" cy="2028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endCxn id="165894" idx="1"/>
          </p:cNvCxnSpPr>
          <p:nvPr/>
        </p:nvCxnSpPr>
        <p:spPr>
          <a:xfrm>
            <a:off x="1835150" y="4192588"/>
            <a:ext cx="649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4" name="TextBox 9"/>
          <p:cNvSpPr txBox="1">
            <a:spLocks noChangeArrowheads="1"/>
          </p:cNvSpPr>
          <p:nvPr/>
        </p:nvSpPr>
        <p:spPr bwMode="auto">
          <a:xfrm>
            <a:off x="2484438" y="3868738"/>
            <a:ext cx="5975350" cy="647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проверку комплектности программной документации; </a:t>
            </a:r>
          </a:p>
          <a:p>
            <a:r>
              <a:rPr lang="ru-RU">
                <a:latin typeface="Constantia" pitchFamily="18" charset="0"/>
              </a:rPr>
              <a:t>проверку комплектности состава технических и ПС.</a:t>
            </a:r>
          </a:p>
        </p:txBody>
      </p:sp>
      <p:sp>
        <p:nvSpPr>
          <p:cNvPr id="165895" name="TextBox 15"/>
          <p:cNvSpPr txBox="1">
            <a:spLocks noChangeArrowheads="1"/>
          </p:cNvSpPr>
          <p:nvPr/>
        </p:nvSpPr>
        <p:spPr bwMode="auto">
          <a:xfrm>
            <a:off x="2484438" y="4989513"/>
            <a:ext cx="5975350" cy="12001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проверку соответствия технических характеристик программы; </a:t>
            </a:r>
          </a:p>
          <a:p>
            <a:r>
              <a:rPr lang="ru-RU">
                <a:latin typeface="Constantia" pitchFamily="18" charset="0"/>
              </a:rPr>
              <a:t>проверку степени выполнения требований функционального назначения программы.</a:t>
            </a:r>
          </a:p>
        </p:txBody>
      </p:sp>
      <p:cxnSp>
        <p:nvCxnSpPr>
          <p:cNvPr id="18" name="Прямая соединительная линия 17"/>
          <p:cNvCxnSpPr>
            <a:endCxn id="165895" idx="1"/>
          </p:cNvCxnSpPr>
          <p:nvPr/>
        </p:nvCxnSpPr>
        <p:spPr>
          <a:xfrm>
            <a:off x="1835150" y="5589588"/>
            <a:ext cx="649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Объем испытаний</a:t>
            </a:r>
            <a:endParaRPr lang="ru-RU" smtClean="0"/>
          </a:p>
        </p:txBody>
      </p:sp>
      <p:sp>
        <p:nvSpPr>
          <p:cNvPr id="16691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b="1" smtClean="0"/>
              <a:t>Количественные и качественные характеристики, подлежащие оценке</a:t>
            </a:r>
            <a:endParaRPr lang="ru-RU" smtClean="0"/>
          </a:p>
        </p:txBody>
      </p:sp>
      <p:sp>
        <p:nvSpPr>
          <p:cNvPr id="166915" name="TextBox 4"/>
          <p:cNvSpPr txBox="1">
            <a:spLocks noChangeArrowheads="1"/>
          </p:cNvSpPr>
          <p:nvPr/>
        </p:nvSpPr>
        <p:spPr bwMode="auto">
          <a:xfrm>
            <a:off x="539750" y="3068638"/>
            <a:ext cx="3527425" cy="12001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>
                <a:latin typeface="Constantia" pitchFamily="18" charset="0"/>
              </a:rPr>
              <a:t>комплектность ПД</a:t>
            </a:r>
            <a:r>
              <a:rPr lang="en-US" sz="2400">
                <a:latin typeface="Constantia" pitchFamily="18" charset="0"/>
              </a:rPr>
              <a:t>;</a:t>
            </a:r>
            <a:r>
              <a:rPr lang="ru-RU" sz="2400">
                <a:latin typeface="Constantia" pitchFamily="18" charset="0"/>
              </a:rPr>
              <a:t> </a:t>
            </a:r>
          </a:p>
          <a:p>
            <a:r>
              <a:rPr lang="ru-RU" sz="2400">
                <a:latin typeface="Constantia" pitchFamily="18" charset="0"/>
              </a:rPr>
              <a:t>комплектность состава технических и ПС</a:t>
            </a:r>
          </a:p>
        </p:txBody>
      </p:sp>
      <p:sp>
        <p:nvSpPr>
          <p:cNvPr id="166916" name="TextBox 5"/>
          <p:cNvSpPr txBox="1">
            <a:spLocks noChangeArrowheads="1"/>
          </p:cNvSpPr>
          <p:nvPr/>
        </p:nvSpPr>
        <p:spPr bwMode="auto">
          <a:xfrm>
            <a:off x="3419475" y="4365625"/>
            <a:ext cx="5113338" cy="1600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>
                <a:latin typeface="Constantia" pitchFamily="18" charset="0"/>
              </a:rPr>
              <a:t>функции создания нового (пустого) файла. </a:t>
            </a:r>
          </a:p>
          <a:p>
            <a:r>
              <a:rPr lang="ru-RU" sz="2000">
                <a:latin typeface="Constantia" pitchFamily="18" charset="0"/>
              </a:rPr>
              <a:t>функции открытия (загрузки) существующего файла. </a:t>
            </a:r>
          </a:p>
          <a:p>
            <a:r>
              <a:rPr lang="en-US">
                <a:latin typeface="Constantia" pitchFamily="18" charset="0"/>
              </a:rPr>
              <a:t>…</a:t>
            </a:r>
            <a:endParaRPr lang="ru-RU">
              <a:latin typeface="Constantia" pitchFamily="18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/>
              <a:t>Требования к программной документации</a:t>
            </a:r>
            <a:endParaRPr lang="ru-RU" dirty="0"/>
          </a:p>
        </p:txBody>
      </p:sp>
      <p:sp>
        <p:nvSpPr>
          <p:cNvPr id="16793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техническое задание; </a:t>
            </a:r>
          </a:p>
          <a:p>
            <a:r>
              <a:rPr lang="ru-RU" smtClean="0"/>
              <a:t>программу и методику испытаний; </a:t>
            </a:r>
          </a:p>
          <a:p>
            <a:r>
              <a:rPr lang="ru-RU" smtClean="0"/>
              <a:t>руководство системного программиста; </a:t>
            </a:r>
          </a:p>
          <a:p>
            <a:r>
              <a:rPr lang="ru-RU" smtClean="0"/>
              <a:t>руководство оператора; </a:t>
            </a:r>
          </a:p>
          <a:p>
            <a:r>
              <a:rPr lang="ru-RU" smtClean="0"/>
              <a:t>ведомость эксплуатационных документов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/>
              <a:t>Средства и порядок испытаний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Технические средства, используемые во время </a:t>
            </a:r>
            <a:r>
              <a:rPr lang="ru-RU" dirty="0" smtClean="0"/>
              <a:t>испытаний</a:t>
            </a:r>
            <a:endParaRPr lang="en-US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Программные средства, используемые во время испытаний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Порядок проведения испытаний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Условия проведения испытаний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Условия начала и завершения отдельных этапов испытаний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Ограничения в условиях проведения испытаний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Требования к техническому обслуживанию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Меры, обеспечивающие безопасность и безаварийность проведения испытаний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Порядок взаимодействия организаций, участвующих в </a:t>
            </a:r>
            <a:r>
              <a:rPr lang="ru-RU" dirty="0" smtClean="0"/>
              <a:t>испытаниях</a:t>
            </a:r>
            <a:endParaRPr lang="en-US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Требования к персоналу, проводящему испытания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b="1" dirty="0"/>
              <a:t>Методы испытаний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8313" y="2205038"/>
            <a:ext cx="3671887" cy="17843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latin typeface="+mn-lt"/>
              </a:rPr>
              <a:t>Приложение А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latin typeface="+mn-lt"/>
              </a:rPr>
              <a:t>Методы проведения проверки комплектности ПД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latin typeface="+mn-lt"/>
              </a:rPr>
              <a:t>Методы проведения проверки комплектности и состава технических и ПС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7538" y="2924175"/>
            <a:ext cx="4105275" cy="2616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latin typeface="+mn-lt"/>
              </a:rPr>
              <a:t>Приложение Б</a:t>
            </a:r>
            <a:endParaRPr lang="ru-RU" sz="2000" dirty="0">
              <a:latin typeface="+mn-lt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latin typeface="+mn-lt"/>
              </a:rPr>
              <a:t>Методы проверки выполнения функции создания нового (пустого) файла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latin typeface="+mn-lt"/>
              </a:rPr>
              <a:t>Методы проверки выполнения функции открытия (загрузки) существующего файла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latin typeface="+mn-lt"/>
              </a:rPr>
              <a:t>….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>
                <a:effectLst/>
              </a:rPr>
              <a:t>Метрология</a:t>
            </a:r>
            <a:endParaRPr lang="ru-RU"/>
          </a:p>
        </p:txBody>
      </p:sp>
      <p:sp>
        <p:nvSpPr>
          <p:cNvPr id="171010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endParaRPr lang="ru-RU" smtClean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Метрология – это наука об измерениях, методах, средствах обеспечения их единства и способах достижения требуемой точности.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Предметом метрологии является извлечение количественной информации о свойствах объектов и процессов с заданной точностью и достоверностью.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Средства метрологии – это совокупность средств измерений и метрологических стандартов, обеспечивающих их рациональное использование.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/>
              <a:t>Измерение – это нахождение значения физической величины опытным путем с помощью специальных технических средств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Законодательная метрология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Законодательная метрология — это раздел метрологии, включающий комплексы взаимосвязанных и взаимообусловленных общих правил, а также другие вопросы, нуждающиеся в регламентации и контроле со стороны государства, направленные на обеспечение единства измерений и единообразия средств измерений.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Главная задача метрологии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обеспечение единства измерений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выражение </a:t>
            </a:r>
            <a:r>
              <a:rPr lang="ru-RU" dirty="0"/>
              <a:t>результатов измерений в единых узаконенных единицах;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установление допустимых ошибок (погрешностей) результатов измерений и пределов, за которые они не должны выходить при заданной вероятности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единство измерений</a:t>
            </a:r>
          </a:p>
        </p:txBody>
      </p:sp>
      <p:sp>
        <p:nvSpPr>
          <p:cNvPr id="175106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единство измерений — состояние измерений, при котором их результаты выражены в узаконенных единицах, а погрешности известны с заданной вероятностью и не выходят за установленные пределы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Стандарты ЕСПД  подразделяют на группы</a:t>
            </a:r>
            <a:endParaRPr lang="ru-RU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7689" t="45515" r="31627" b="15112"/>
          <a:stretch>
            <a:fillRect/>
          </a:stretch>
        </p:blipFill>
        <p:spPr>
          <a:xfrm>
            <a:off x="1403350" y="1844675"/>
            <a:ext cx="5905500" cy="4572000"/>
          </a:xfr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Измерения различают</a:t>
            </a:r>
          </a:p>
        </p:txBody>
      </p:sp>
      <p:sp>
        <p:nvSpPr>
          <p:cNvPr id="17613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по способу получения информации</a:t>
            </a:r>
          </a:p>
          <a:p>
            <a:r>
              <a:rPr lang="ru-RU" smtClean="0"/>
              <a:t>по характеру изменений измеряемой величины в процессе измерений</a:t>
            </a:r>
          </a:p>
          <a:p>
            <a:r>
              <a:rPr lang="ru-RU" smtClean="0"/>
              <a:t>по количеству измерительной информации</a:t>
            </a:r>
          </a:p>
          <a:p>
            <a:r>
              <a:rPr lang="ru-RU" smtClean="0"/>
              <a:t>по отношению к основным единицам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По способу получения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Прямые измерения — это непосредственное сравнение физической величины с ее </a:t>
            </a:r>
            <a:r>
              <a:rPr lang="ru-RU" dirty="0" smtClean="0"/>
              <a:t>мерой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Косвенные измерения </a:t>
            </a:r>
            <a:r>
              <a:rPr lang="ru-RU" dirty="0" smtClean="0"/>
              <a:t>- значение </a:t>
            </a:r>
            <a:r>
              <a:rPr lang="ru-RU" dirty="0"/>
              <a:t>величины устанавливают по результатам прямых измерений таких величин, которые связаны с искомой определенной </a:t>
            </a:r>
            <a:r>
              <a:rPr lang="ru-RU" dirty="0" smtClean="0"/>
              <a:t>зависимостью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Совокупные измерения сопряжены с решением системы уравнений, составляемых по результатам одновременных измерений нескольких однородных </a:t>
            </a:r>
            <a:r>
              <a:rPr lang="ru-RU" dirty="0" smtClean="0"/>
              <a:t>величин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Совместные измерения — это измерения двух или более неоднородных физических величин для определения зависимости между ними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По количеству измерительной информации</a:t>
            </a:r>
          </a:p>
        </p:txBody>
      </p:sp>
      <p:sp>
        <p:nvSpPr>
          <p:cNvPr id="17817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Однократные измерения — это одно измерение одной величины, т.е. число измерений равно числу измеряемых величин</a:t>
            </a:r>
          </a:p>
          <a:p>
            <a:r>
              <a:rPr lang="ru-RU" smtClean="0"/>
              <a:t>Многократные измерения характеризуются превышением числа измерений количества измеряемых величин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По отношению к основным единицам измерения</a:t>
            </a:r>
          </a:p>
        </p:txBody>
      </p:sp>
      <p:sp>
        <p:nvSpPr>
          <p:cNvPr id="17920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Абсолютными измерениями называют такие, при которых используются прямое измерение одной (иногда нескольких) основной величины и физическая константа</a:t>
            </a:r>
          </a:p>
          <a:p>
            <a:r>
              <a:rPr lang="ru-RU" dirty="0" smtClean="0"/>
              <a:t>Относительные измерения базируются на установлении отношения измеряемой величины к однородной, применяемой в качестве единицы.</a:t>
            </a:r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Прямоугольник 1"/>
          <p:cNvSpPr>
            <a:spLocks noChangeArrowheads="1"/>
          </p:cNvSpPr>
          <p:nvPr/>
        </p:nvSpPr>
        <p:spPr bwMode="auto">
          <a:xfrm>
            <a:off x="519113" y="476250"/>
            <a:ext cx="7704137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>
                <a:latin typeface="Constantia" pitchFamily="18" charset="0"/>
              </a:rPr>
              <a:t>Шкала измерений — это упорядоченная совокупность значений физической величины, которая служит основой для ее измерения</a:t>
            </a:r>
          </a:p>
        </p:txBody>
      </p:sp>
      <p:sp>
        <p:nvSpPr>
          <p:cNvPr id="180226" name="Прямоугольник 2"/>
          <p:cNvSpPr>
            <a:spLocks noChangeArrowheads="1"/>
          </p:cNvSpPr>
          <p:nvPr/>
        </p:nvSpPr>
        <p:spPr bwMode="auto">
          <a:xfrm>
            <a:off x="755650" y="3049588"/>
            <a:ext cx="4670425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ru-RU" sz="3200">
                <a:latin typeface="Constantia" pitchFamily="18" charset="0"/>
              </a:rPr>
              <a:t>шкала наименований</a:t>
            </a:r>
          </a:p>
          <a:p>
            <a:pPr marL="457200" indent="-457200">
              <a:buFont typeface="Arial" charset="0"/>
              <a:buChar char="•"/>
            </a:pPr>
            <a:r>
              <a:rPr lang="ru-RU" sz="3200">
                <a:latin typeface="Constantia" pitchFamily="18" charset="0"/>
              </a:rPr>
              <a:t>шкала порядка</a:t>
            </a:r>
          </a:p>
          <a:p>
            <a:pPr marL="457200" indent="-457200">
              <a:buFont typeface="Arial" charset="0"/>
              <a:buChar char="•"/>
            </a:pPr>
            <a:r>
              <a:rPr lang="ru-RU" sz="3200">
                <a:latin typeface="Constantia" pitchFamily="18" charset="0"/>
              </a:rPr>
              <a:t>шкала интервалов</a:t>
            </a:r>
          </a:p>
          <a:p>
            <a:pPr marL="457200" indent="-457200">
              <a:buFont typeface="Arial" charset="0"/>
              <a:buChar char="•"/>
            </a:pPr>
            <a:r>
              <a:rPr lang="ru-RU" sz="3200">
                <a:latin typeface="Constantia" pitchFamily="18" charset="0"/>
              </a:rPr>
              <a:t>шкала отношений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Вопросы для самопроверки</a:t>
            </a:r>
            <a:endParaRPr lang="ru-RU" smtClean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 чем заключаются основные задачи метрологии?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На какие виды подразделяется метрология?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Что понимают под измерением?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Какие измерения называют прямыми, косвенными, совокупными, совместными?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Какие Вы знаете средства измерений?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Что такое поверка средств измерений?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Дайте характеристику существующих методов измерений?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Что понимают под метрологической службой?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Кто был одним и основоположников метрологии в России?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Какова роль метрологии в повышении качества ПС?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Основы метрологического обеспечения программных средств.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История развития метрологии.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Метрология в зарубежных странах и международные метрологические организации.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Государственная метрологическая служба в РФ.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Закон « Об обеспечении единства измерений</a:t>
            </a:r>
            <a:r>
              <a:rPr lang="ru-RU" dirty="0" smtClean="0"/>
              <a:t>».</a:t>
            </a:r>
            <a:endParaRPr lang="ru-RU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>
                <a:effectLst/>
              </a:rPr>
              <a:t>Качество программных средств</a:t>
            </a:r>
            <a:endParaRPr lang="ru-RU"/>
          </a:p>
        </p:txBody>
      </p:sp>
      <p:sp>
        <p:nvSpPr>
          <p:cNvPr id="182274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smtClean="0"/>
              <a:t>ISO 9126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Качественное ПО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Его легко использовать.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Оно демонстрирует хорошую производительность.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 нем нет ошибок.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Оно не портит пользовательские данные при сбоях.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Его можно использовать на разных платформах.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Оно может работать 24 часа в сутки и 7 дней в неделю.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 него легко добавлять новые возможности.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Оно удовлетворяет потребности пользователей.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Оно хорошо документировано.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Основные </a:t>
            </a:r>
            <a:r>
              <a:rPr lang="ru-RU" dirty="0"/>
              <a:t>аспекты качества ПО</a:t>
            </a:r>
          </a:p>
        </p:txBody>
      </p:sp>
      <p:pic>
        <p:nvPicPr>
          <p:cNvPr id="184322" name="Рисунок 2" descr="Основные аспекты качества ПО по ISO 9126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190750"/>
            <a:ext cx="8712200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Основные стандарты качества ПО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 dirty="0"/>
              <a:t>ISO 9000:2000 Quality management systems — Fundamentals and vocabulary</a:t>
            </a:r>
            <a:r>
              <a:rPr lang="en-US" dirty="0"/>
              <a:t>.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Системы управления качеством — Основы и словарь. (Аналог — ГОСТ Р-2001).</a:t>
            </a:r>
          </a:p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 dirty="0"/>
              <a:t>ISO 9001:2000 Quality management systems — Requirements. Models for quality assurance in design, development, production, installation, and servicing</a:t>
            </a:r>
            <a:r>
              <a:rPr lang="en-US" dirty="0"/>
              <a:t>.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Системы управления качеством — Требования. Модели для обеспечения качества при проектировании, разработке, коммерциализации, установке и </a:t>
            </a:r>
            <a:r>
              <a:rPr lang="ru-RU" dirty="0" smtClean="0"/>
              <a:t>обслуживании. Определяет </a:t>
            </a:r>
            <a:r>
              <a:rPr lang="ru-RU" dirty="0"/>
              <a:t>общие правила обеспечения качества результатов во всех процессах жизненного цикла. (Аналог — ГОСТ Р-2001).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smtClean="0"/>
              <a:t>Обозначение стандарта ЕСПД строят по классификационному признаку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 smtClean="0"/>
              <a:t>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 smtClean="0"/>
              <a:t>Обозначение стандарта ЕСПД должно состоять из: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числа 19 (присвоенных классу стандартов ЕСПД);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одной цифры (после точки), обозначающей код классификационной группы стандартов, указанной таблице;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двузначного числа (после тире), указывающего год регистрации стандарта.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 smtClean="0"/>
          </a:p>
          <a:p>
            <a:pPr marL="274320" indent="-274320" algn="ctr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 smtClean="0"/>
              <a:t>Например ГОСТ 19.001-77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260648"/>
            <a:ext cx="83058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Характеристики и атрибуты качества ПО </a:t>
            </a:r>
            <a:r>
              <a:rPr lang="ru-RU" dirty="0" err="1"/>
              <a:t>по</a:t>
            </a:r>
            <a:r>
              <a:rPr lang="ru-RU" dirty="0"/>
              <a:t> ISO 9126</a:t>
            </a:r>
          </a:p>
        </p:txBody>
      </p:sp>
      <p:pic>
        <p:nvPicPr>
          <p:cNvPr id="186370" name="Рисунок 4" descr="Характеристики и атрибуты качества ПО по ISO 9126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013" y="1341438"/>
            <a:ext cx="7343775" cy="551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метрик для оценки атрибутов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Полнота реализации функций</a:t>
            </a:r>
            <a:r>
              <a:rPr lang="ru-RU" dirty="0"/>
              <a:t> — процент реализованных функций по отношению к перечисленным в требованиях. Используется для измерения функциональной пригодности.</a:t>
            </a:r>
          </a:p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Корректность реализации функций</a:t>
            </a:r>
            <a:r>
              <a:rPr lang="ru-RU" dirty="0"/>
              <a:t> — правильность их реализации по отношению к требованиям. Используется для измерения функциональной пригодности.</a:t>
            </a:r>
          </a:p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Отношение числа обнаруженных дефектов к прогнозируемому</a:t>
            </a:r>
            <a:r>
              <a:rPr lang="ru-RU" dirty="0"/>
              <a:t>. Используется для определения зрелости.</a:t>
            </a:r>
          </a:p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Отношение числа проведенных тестов к общему их числу</a:t>
            </a:r>
            <a:r>
              <a:rPr lang="ru-RU" dirty="0"/>
              <a:t>. Используется для определения зрелости.</a:t>
            </a:r>
          </a:p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Отношение числа доступных проектных документов к указанному в их списке</a:t>
            </a:r>
            <a:r>
              <a:rPr lang="ru-RU" dirty="0"/>
              <a:t>. Используется для измерения удобства проведения анализа.</a:t>
            </a:r>
          </a:p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Наглядность и полнота документации</a:t>
            </a:r>
            <a:r>
              <a:rPr lang="ru-RU" dirty="0"/>
              <a:t>. Используется для оценки понятности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Методы контроля качества</a:t>
            </a:r>
            <a:endParaRPr lang="ru-RU" smtClean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Верификация</a:t>
            </a:r>
            <a:r>
              <a:rPr lang="ru-RU" dirty="0"/>
              <a:t> обозначает проверку того, что ПО разработано в соответствии со всеми требованиями к нему, или что результаты очередного этапа разработки соответствуют ограничениям, сформулированным на предшествующих </a:t>
            </a:r>
            <a:r>
              <a:rPr lang="ru-RU" dirty="0" smtClean="0"/>
              <a:t>этапах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 err="1"/>
              <a:t>Валидация</a:t>
            </a:r>
            <a:r>
              <a:rPr lang="ru-RU" dirty="0"/>
              <a:t> — это проверка того, что сам продукт правилен, т.е. подтверждение того, что он действительно удовлетворяет потребностям и ожиданиям пользователей, заказчиков и других заинтересованных сторон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Тестирование</a:t>
            </a:r>
            <a:endParaRPr lang="ru-RU" smtClean="0"/>
          </a:p>
        </p:txBody>
      </p:sp>
      <p:sp>
        <p:nvSpPr>
          <p:cNvPr id="18944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Тестирование — это проверка соответствия ПО требованиям, осуществляемая с помощью наблюдения за его работой в специальных, искусственно построенных ситуациях. Такого рода ситуации называют тестовыми или просто тестами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Схема процесса тестирования</a:t>
            </a:r>
          </a:p>
        </p:txBody>
      </p:sp>
      <p:pic>
        <p:nvPicPr>
          <p:cNvPr id="190466" name="Рисунок 2" descr="Схема процесса тестирования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2205038"/>
            <a:ext cx="8137525" cy="425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тестирование </a:t>
            </a:r>
            <a:r>
              <a:rPr lang="ru-RU" dirty="0"/>
              <a:t>ПО регулируется следующими стандартами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IEEE 829-1998 Standard for Software Test Documentation.</a:t>
            </a:r>
            <a:endParaRPr lang="ru-RU" dirty="0"/>
          </a:p>
          <a:p>
            <a:pPr marL="0" indent="0" fontAlgn="t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Описывает виды документов, служащих для подготовки тестов.</a:t>
            </a:r>
          </a:p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IEEE 1008-1987 (R1993, R2002) Standard for Software Unit Testing.</a:t>
            </a:r>
            <a:endParaRPr lang="ru-RU" dirty="0"/>
          </a:p>
          <a:p>
            <a:pPr marL="0" indent="0" fontAlgn="t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Описывает организацию модульного тестирования (см. ниже).</a:t>
            </a:r>
          </a:p>
          <a:p>
            <a:pPr marL="274320" indent="-274320" fontAlgn="t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ISO/IEC 12119:1994 (аналог AS/NZS 4366:1996 и ГОСТ Р-2000, также принят IEEE под номером IEEE 1465-1998)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Technology</a:t>
            </a:r>
            <a:r>
              <a:rPr lang="ru-RU" dirty="0"/>
              <a:t>.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packages</a:t>
            </a:r>
            <a:r>
              <a:rPr lang="ru-RU" dirty="0"/>
              <a:t> — </a:t>
            </a:r>
            <a:r>
              <a:rPr lang="ru-RU" dirty="0" err="1"/>
              <a:t>Quality</a:t>
            </a:r>
            <a:r>
              <a:rPr lang="ru-RU" dirty="0"/>
              <a:t> </a:t>
            </a:r>
            <a:r>
              <a:rPr lang="ru-RU" dirty="0" err="1"/>
              <a:t>requirements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testing</a:t>
            </a:r>
            <a:r>
              <a:rPr lang="ru-RU" dirty="0"/>
              <a:t>.</a:t>
            </a:r>
          </a:p>
          <a:p>
            <a:pPr marL="0" indent="0" fontAlgn="t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Описывает требования к процедурам тестирования программных систем.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Виды тестирования по исходным данным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08175" y="2060575"/>
            <a:ext cx="3743325" cy="14398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Черный ящик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627313" y="3357563"/>
            <a:ext cx="3744912" cy="143986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Белый ящик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27538" y="4652963"/>
            <a:ext cx="3744912" cy="143986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Тестирование, нацеленное на определенные ошибки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классификация </a:t>
            </a:r>
            <a:r>
              <a:rPr lang="ru-RU" dirty="0"/>
              <a:t>тестирования </a:t>
            </a:r>
            <a:r>
              <a:rPr lang="ru-RU" dirty="0" smtClean="0"/>
              <a:t>связанных с фазой ЖЦ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08175" y="2060575"/>
            <a:ext cx="3743325" cy="14398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Модульное тестирование (</a:t>
            </a:r>
            <a:r>
              <a:rPr lang="ru-RU" dirty="0" err="1">
                <a:solidFill>
                  <a:schemeClr val="tx1"/>
                </a:solidFill>
              </a:rPr>
              <a:t>unit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testing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27313" y="3357563"/>
            <a:ext cx="3744912" cy="143986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Интеграционное тестирование (</a:t>
            </a:r>
            <a:r>
              <a:rPr lang="ru-RU" dirty="0" err="1">
                <a:solidFill>
                  <a:schemeClr val="tx1"/>
                </a:solidFill>
              </a:rPr>
              <a:t>integration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testing</a:t>
            </a:r>
            <a:r>
              <a:rPr lang="ru-RU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427538" y="4652963"/>
            <a:ext cx="3744912" cy="143986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Системное тестирование (</a:t>
            </a:r>
            <a:r>
              <a:rPr lang="ru-RU" dirty="0" err="1">
                <a:solidFill>
                  <a:schemeClr val="tx1"/>
                </a:solidFill>
              </a:rPr>
              <a:t>system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testing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Схема процесса проверки свойств ПО на моделях</a:t>
            </a:r>
          </a:p>
        </p:txBody>
      </p:sp>
      <p:pic>
        <p:nvPicPr>
          <p:cNvPr id="194562" name="Рисунок 3" descr="Схема процесса проверки свойств ПО на моделях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388" y="2492375"/>
            <a:ext cx="80645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виды свойств алгоритмов</a:t>
            </a:r>
          </a:p>
        </p:txBody>
      </p:sp>
      <p:sp>
        <p:nvSpPr>
          <p:cNvPr id="195586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smtClean="0"/>
              <a:t>Свойства безопасности (safety properties)</a:t>
            </a:r>
            <a:r>
              <a:rPr lang="ru-RU" smtClean="0"/>
              <a:t> утверждают, что нечто нежелательное никогда не случится в ходе работы ПО. </a:t>
            </a:r>
          </a:p>
          <a:p>
            <a:r>
              <a:rPr lang="ru-RU" b="1" smtClean="0"/>
              <a:t>Свойства живучести (liveness properties)</a:t>
            </a:r>
            <a:r>
              <a:rPr lang="ru-RU" smtClean="0"/>
              <a:t> утверждают, наоборот, что нечто желательное при любом развитии событий произойдет в ходе его работы.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Вопросы для самопроверки</a:t>
            </a:r>
            <a:endParaRPr lang="ru-RU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Как можно охарактеризовать понятие «программная документация»?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Что представляет собой внешняя и внутренняя программная документация?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Дайте определение понятию «единая система программной документации».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В чем заключаются основные недостатки единой системы программной документации?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Почему несмотря на множество недостатков стандарты ЕСПД могут с пользой применяться?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Из чего формируется обозначение стандарта ЕСПД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Ошибки в программах</a:t>
            </a:r>
            <a:endParaRPr lang="ru-RU" smtClean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 err="1"/>
              <a:t>defect</a:t>
            </a:r>
            <a:r>
              <a:rPr lang="ru-RU" dirty="0"/>
              <a:t> — самое общее нарушение каких-либо требований или </a:t>
            </a:r>
            <a:r>
              <a:rPr lang="ru-RU" dirty="0" smtClean="0"/>
              <a:t>ожиданий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 err="1"/>
              <a:t>failure</a:t>
            </a:r>
            <a:r>
              <a:rPr lang="ru-RU" dirty="0"/>
              <a:t> — наблюдаемое нарушение требований, проявляющееся при каком-то реальном сценарии работы </a:t>
            </a:r>
            <a:r>
              <a:rPr lang="ru-RU" dirty="0" smtClean="0"/>
              <a:t>ПО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 err="1"/>
              <a:t>fault</a:t>
            </a:r>
            <a:r>
              <a:rPr lang="ru-RU" dirty="0"/>
              <a:t> — ошибка в коде программы, вызывающая нарушения требований при работе (</a:t>
            </a:r>
            <a:r>
              <a:rPr lang="ru-RU" dirty="0" err="1"/>
              <a:t>failures</a:t>
            </a:r>
            <a:r>
              <a:rPr lang="ru-RU" dirty="0"/>
              <a:t>), то место, которое надо </a:t>
            </a:r>
            <a:r>
              <a:rPr lang="ru-RU" dirty="0" smtClean="0"/>
              <a:t>исправить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 err="1"/>
              <a:t>error</a:t>
            </a:r>
            <a:r>
              <a:rPr lang="ru-RU" dirty="0"/>
              <a:t> </a:t>
            </a:r>
            <a:endParaRPr lang="ru-RU" dirty="0" smtClean="0"/>
          </a:p>
          <a:p>
            <a:pPr marL="514350" indent="-514350" fontAlgn="auto"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defRPr/>
            </a:pPr>
            <a:r>
              <a:rPr lang="ru-RU" dirty="0"/>
              <a:t>это ошибка в ментальной модели </a:t>
            </a:r>
            <a:r>
              <a:rPr lang="ru-RU" dirty="0" smtClean="0"/>
              <a:t>программиста</a:t>
            </a:r>
          </a:p>
          <a:p>
            <a:pPr marL="514350" indent="-514350" fontAlgn="auto"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defRPr/>
            </a:pPr>
            <a:r>
              <a:rPr lang="ru-RU" dirty="0"/>
              <a:t>это некорректные значения данных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основные источники </a:t>
            </a:r>
            <a:r>
              <a:rPr lang="ru-RU" dirty="0"/>
              <a:t>ошибок</a:t>
            </a:r>
          </a:p>
        </p:txBody>
      </p:sp>
      <p:sp>
        <p:nvSpPr>
          <p:cNvPr id="3" name="Овал 2"/>
          <p:cNvSpPr/>
          <p:nvPr/>
        </p:nvSpPr>
        <p:spPr>
          <a:xfrm>
            <a:off x="684213" y="2708275"/>
            <a:ext cx="2735262" cy="122555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Неправильное понимание задачи</a:t>
            </a:r>
          </a:p>
        </p:txBody>
      </p:sp>
      <p:sp>
        <p:nvSpPr>
          <p:cNvPr id="4" name="Овал 3"/>
          <p:cNvSpPr/>
          <p:nvPr/>
        </p:nvSpPr>
        <p:spPr>
          <a:xfrm>
            <a:off x="3203575" y="3449638"/>
            <a:ext cx="2736850" cy="1223962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Неправильное решение задачи</a:t>
            </a:r>
          </a:p>
        </p:txBody>
      </p:sp>
      <p:sp>
        <p:nvSpPr>
          <p:cNvPr id="5" name="Овал 4"/>
          <p:cNvSpPr/>
          <p:nvPr/>
        </p:nvSpPr>
        <p:spPr>
          <a:xfrm>
            <a:off x="5918200" y="4292600"/>
            <a:ext cx="2735263" cy="122396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Неправильный перенос решений в код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7772400" cy="1362456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>
                <a:effectLst/>
              </a:rPr>
              <a:t>Методы оценки технико-экономических показателей ПС</a:t>
            </a:r>
            <a:endParaRPr lang="ru-RU"/>
          </a:p>
        </p:txBody>
      </p:sp>
      <p:sp>
        <p:nvSpPr>
          <p:cNvPr id="198658" name="Текст 2"/>
          <p:cNvSpPr>
            <a:spLocks noGrp="1"/>
          </p:cNvSpPr>
          <p:nvPr>
            <p:ph type="body" idx="1"/>
          </p:nvPr>
        </p:nvSpPr>
        <p:spPr>
          <a:xfrm>
            <a:off x="611188" y="4581525"/>
            <a:ext cx="7772400" cy="1509713"/>
          </a:xfrm>
        </p:spPr>
        <p:txBody>
          <a:bodyPr/>
          <a:lstStyle/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Методы</a:t>
            </a:r>
            <a:r>
              <a:rPr lang="en-US" dirty="0" smtClean="0"/>
              <a:t> </a:t>
            </a:r>
            <a:r>
              <a:rPr lang="ru-RU" dirty="0" smtClean="0"/>
              <a:t>технико-экономического анализа</a:t>
            </a:r>
            <a:endParaRPr lang="ru-RU" dirty="0"/>
          </a:p>
        </p:txBody>
      </p:sp>
      <p:sp>
        <p:nvSpPr>
          <p:cNvPr id="19968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Программное</a:t>
            </a:r>
            <a:r>
              <a:rPr lang="en-US" smtClean="0"/>
              <a:t> </a:t>
            </a:r>
            <a:r>
              <a:rPr lang="ru-RU" smtClean="0"/>
              <a:t>средство ориентировано на массовое тиражирование и продажу на рынке</a:t>
            </a:r>
          </a:p>
          <a:p>
            <a:r>
              <a:rPr lang="ru-RU" smtClean="0"/>
              <a:t>Программное</a:t>
            </a:r>
            <a:r>
              <a:rPr lang="en-US" smtClean="0"/>
              <a:t> </a:t>
            </a:r>
            <a:r>
              <a:rPr lang="ru-RU" smtClean="0"/>
              <a:t>средство предназначено для конкретного</a:t>
            </a:r>
            <a:r>
              <a:rPr lang="en-US" smtClean="0"/>
              <a:t> </a:t>
            </a:r>
            <a:r>
              <a:rPr lang="ru-RU" smtClean="0"/>
              <a:t>пользователя</a:t>
            </a:r>
            <a:r>
              <a:rPr lang="en-US" smtClean="0"/>
              <a:t> и </a:t>
            </a:r>
            <a:r>
              <a:rPr lang="ru-RU" smtClean="0"/>
              <a:t>ориентировано</a:t>
            </a:r>
            <a:r>
              <a:rPr lang="en-US" smtClean="0"/>
              <a:t> </a:t>
            </a:r>
            <a:r>
              <a:rPr lang="ru-RU" smtClean="0"/>
              <a:t>на заранее известную область</a:t>
            </a:r>
            <a:r>
              <a:rPr lang="en-US" smtClean="0"/>
              <a:t> </a:t>
            </a:r>
            <a:r>
              <a:rPr lang="ru-RU" smtClean="0"/>
              <a:t>применения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Цели</a:t>
            </a:r>
            <a:r>
              <a:rPr lang="en-US" dirty="0" smtClean="0"/>
              <a:t> </a:t>
            </a:r>
            <a:r>
              <a:rPr lang="ru-RU" dirty="0" smtClean="0"/>
              <a:t>технико-экономического</a:t>
            </a:r>
            <a:r>
              <a:rPr lang="en-US" dirty="0" smtClean="0"/>
              <a:t> </a:t>
            </a:r>
            <a:r>
              <a:rPr lang="ru-RU" dirty="0" smtClean="0"/>
              <a:t>обоснования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95288" y="1989138"/>
            <a:ext cx="2881312" cy="11525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Прогнозирование реальных затрат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403350" y="2852738"/>
            <a:ext cx="3240088" cy="1368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методов и методик прогнозирования затрат и длительности разработки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492500" y="3789363"/>
            <a:ext cx="4103688" cy="1368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Обоснование и создание методов и средств снижения совокупных затрат и сроков разработки сложных программных средств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643438" y="5048250"/>
            <a:ext cx="4105275" cy="1368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методических и нормативных документов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err="1" smtClean="0"/>
              <a:t>основны</a:t>
            </a:r>
            <a:r>
              <a:rPr lang="ru-RU" b="1" dirty="0" smtClean="0"/>
              <a:t>е</a:t>
            </a:r>
            <a:r>
              <a:rPr lang="en-US" b="1" dirty="0" smtClean="0"/>
              <a:t> </a:t>
            </a:r>
            <a:r>
              <a:rPr lang="en-US" b="1" dirty="0" err="1"/>
              <a:t>технико</a:t>
            </a:r>
            <a:r>
              <a:rPr lang="ru-RU" b="1" dirty="0"/>
              <a:t>-</a:t>
            </a:r>
            <a:r>
              <a:rPr lang="en-US" b="1" dirty="0" err="1" smtClean="0"/>
              <a:t>экономически</a:t>
            </a:r>
            <a:r>
              <a:rPr lang="ru-RU" b="1" dirty="0" smtClean="0"/>
              <a:t>е</a:t>
            </a:r>
            <a:r>
              <a:rPr lang="en-US" b="1" dirty="0" smtClean="0"/>
              <a:t> </a:t>
            </a:r>
            <a:r>
              <a:rPr lang="en-US" b="1" dirty="0" err="1" smtClean="0"/>
              <a:t>показател</a:t>
            </a:r>
            <a:r>
              <a:rPr lang="ru-RU" b="1" dirty="0" smtClean="0"/>
              <a:t>и</a:t>
            </a:r>
            <a:endParaRPr lang="ru-RU" dirty="0"/>
          </a:p>
        </p:txBody>
      </p:sp>
      <p:sp>
        <p:nvSpPr>
          <p:cNvPr id="20275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Эффективность</a:t>
            </a:r>
            <a:r>
              <a:rPr lang="en-US" smtClean="0"/>
              <a:t> </a:t>
            </a:r>
            <a:endParaRPr lang="ru-RU" smtClean="0"/>
          </a:p>
          <a:p>
            <a:r>
              <a:rPr lang="en-US" b="1" smtClean="0"/>
              <a:t>Экономический эффект</a:t>
            </a:r>
            <a:r>
              <a:rPr lang="en-US" smtClean="0"/>
              <a:t> </a:t>
            </a:r>
            <a:endParaRPr lang="ru-RU" b="1" smtClean="0"/>
          </a:p>
          <a:p>
            <a:r>
              <a:rPr lang="en-US" b="1" smtClean="0"/>
              <a:t>Масштаб</a:t>
            </a:r>
            <a:r>
              <a:rPr lang="ru-RU" b="1" smtClean="0"/>
              <a:t>-</a:t>
            </a:r>
            <a:r>
              <a:rPr lang="en-US" b="1" smtClean="0"/>
              <a:t>размер</a:t>
            </a:r>
            <a:r>
              <a:rPr lang="en-US" smtClean="0"/>
              <a:t> </a:t>
            </a:r>
            <a:endParaRPr lang="ru-RU" smtClean="0"/>
          </a:p>
          <a:p>
            <a:r>
              <a:rPr lang="en-US" b="1" smtClean="0"/>
              <a:t>Затраты</a:t>
            </a:r>
            <a:r>
              <a:rPr lang="ru-RU" b="1" smtClean="0"/>
              <a:t>, </a:t>
            </a:r>
            <a:r>
              <a:rPr lang="en-US" b="1" smtClean="0"/>
              <a:t>связанные с проектом</a:t>
            </a:r>
            <a:endParaRPr lang="ru-RU" b="1" smtClean="0"/>
          </a:p>
          <a:p>
            <a:r>
              <a:rPr lang="en-US" b="1" smtClean="0"/>
              <a:t>Конкурентоспособность проекта</a:t>
            </a:r>
            <a:endParaRPr lang="ru-RU" b="1" smtClean="0"/>
          </a:p>
          <a:p>
            <a:r>
              <a:rPr lang="en-US" b="1" smtClean="0"/>
              <a:t>Сложность создания программного средства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>
                <a:effectLst/>
              </a:rPr>
              <a:t>Сертификация</a:t>
            </a:r>
            <a:endParaRPr lang="ru-RU"/>
          </a:p>
        </p:txBody>
      </p:sp>
      <p:sp>
        <p:nvSpPr>
          <p:cNvPr id="203778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Определения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Сертификат соответствия</a:t>
            </a:r>
            <a:r>
              <a:rPr lang="ru-RU" dirty="0"/>
              <a:t> – это документ, выданный по правилам системы сертификации для подтверждения соответствия сертифицированной продукции установленным требованиям.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Знак соответствия</a:t>
            </a:r>
            <a:r>
              <a:rPr lang="ru-RU" dirty="0"/>
              <a:t> - это зарегистрированный в установленном порядке знак, которым по правилам определенной системы сертификации подтверждается соответствие маркированной им продукции установленным требованиям.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Система сертификации</a:t>
            </a:r>
            <a:r>
              <a:rPr lang="ru-RU" dirty="0"/>
              <a:t> – совокупность участников сертификации, которые проводят сертификацию продукции по устанавливаемым в этой системе определенным правилам в соответствии с законом. Система сертификации создается федеральными органами исполнительной власти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Сертификация включает следующие этапы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подача заявки на сертификацию;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рассмотрение </a:t>
            </a:r>
            <a:r>
              <a:rPr lang="ru-RU" dirty="0"/>
              <a:t>и принятие решения по заявке;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проведение </a:t>
            </a:r>
            <a:r>
              <a:rPr lang="ru-RU" dirty="0"/>
              <a:t>необходимых проверок( анализ документов, испытание, проверка и т.п.);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анализ </a:t>
            </a:r>
            <a:r>
              <a:rPr lang="ru-RU" dirty="0"/>
              <a:t>полученных результатов и принятие решения о возможности выдачи сертификата соответствия;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выдача </a:t>
            </a:r>
            <a:r>
              <a:rPr lang="ru-RU" dirty="0"/>
              <a:t>сертификата и лицензии (разрешения) на применение знака соответствия;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инспекционный </a:t>
            </a:r>
            <a:r>
              <a:rPr lang="ru-RU" dirty="0"/>
              <a:t>контроль за сертифицированным объектом в соответствии со схемой </a:t>
            </a:r>
            <a:r>
              <a:rPr lang="ru-RU" dirty="0" smtClean="0"/>
              <a:t>сертификации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49" name="Picture 2"/>
          <p:cNvPicPr>
            <a:picLocks noChangeAspect="1" noChangeArrowheads="1"/>
          </p:cNvPicPr>
          <p:nvPr/>
        </p:nvPicPr>
        <p:blipFill>
          <a:blip r:embed="rId2" cstate="print"/>
          <a:srcRect l="25397" t="14095" r="24960" b="20000"/>
          <a:stretch>
            <a:fillRect/>
          </a:stretch>
        </p:blipFill>
        <p:spPr bwMode="auto">
          <a:xfrm>
            <a:off x="755650" y="404813"/>
            <a:ext cx="7777163" cy="645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800">
                <a:effectLst/>
              </a:rPr>
              <a:t>Процессы жизненного цикла программных </a:t>
            </a:r>
            <a:r>
              <a:rPr lang="ru-RU" sz="4800" smtClean="0">
                <a:effectLst/>
              </a:rPr>
              <a:t>средств</a:t>
            </a:r>
            <a:endParaRPr lang="ru-RU" sz="4800"/>
          </a:p>
        </p:txBody>
      </p:sp>
      <p:sp>
        <p:nvSpPr>
          <p:cNvPr id="32770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endParaRPr lang="ru-RU" smtClean="0"/>
          </a:p>
          <a:p>
            <a:r>
              <a:rPr lang="ru-RU" smtClean="0"/>
              <a:t>ГОСТ 19.102-77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3" name="Picture 2"/>
          <p:cNvPicPr>
            <a:picLocks noChangeAspect="1" noChangeArrowheads="1"/>
          </p:cNvPicPr>
          <p:nvPr/>
        </p:nvPicPr>
        <p:blipFill>
          <a:blip r:embed="rId2" cstate="print"/>
          <a:srcRect l="36990" t="18602" r="33984" b="7381"/>
          <a:stretch>
            <a:fillRect/>
          </a:stretch>
        </p:blipFill>
        <p:spPr bwMode="auto">
          <a:xfrm>
            <a:off x="1692275" y="87313"/>
            <a:ext cx="4248150" cy="677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7" name="Picture 2"/>
          <p:cNvPicPr>
            <a:picLocks noChangeAspect="1" noChangeArrowheads="1"/>
          </p:cNvPicPr>
          <p:nvPr/>
        </p:nvPicPr>
        <p:blipFill>
          <a:blip r:embed="rId2" cstate="print"/>
          <a:srcRect l="29919" t="47479" r="14471" b="17268"/>
          <a:stretch>
            <a:fillRect/>
          </a:stretch>
        </p:blipFill>
        <p:spPr bwMode="auto">
          <a:xfrm>
            <a:off x="23813" y="1196975"/>
            <a:ext cx="9088437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305800" cy="50632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800" dirty="0" smtClean="0"/>
              <a:t>Организационная структура системы сертификации</a:t>
            </a:r>
            <a:endParaRPr lang="ru-RU" sz="2800" dirty="0"/>
          </a:p>
        </p:txBody>
      </p:sp>
      <p:pic>
        <p:nvPicPr>
          <p:cNvPr id="20992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981075"/>
            <a:ext cx="7848600" cy="580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smtClean="0"/>
              <a:t>В результате сертификации ГОСТ Р подтверждаются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показатели </a:t>
            </a:r>
            <a:r>
              <a:rPr lang="ru-RU" dirty="0" smtClean="0"/>
              <a:t>надежности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показатели </a:t>
            </a:r>
            <a:r>
              <a:rPr lang="ru-RU" dirty="0" smtClean="0"/>
              <a:t>эффективности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показатели </a:t>
            </a:r>
            <a:r>
              <a:rPr lang="ru-RU" dirty="0" err="1" smtClean="0"/>
              <a:t>сопровождаемости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показатели </a:t>
            </a:r>
            <a:r>
              <a:rPr lang="ru-RU" dirty="0" smtClean="0"/>
              <a:t>мобильности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показатели </a:t>
            </a:r>
            <a:r>
              <a:rPr lang="ru-RU" dirty="0" smtClean="0"/>
              <a:t>корректности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заявленные потребительские </a:t>
            </a:r>
            <a:r>
              <a:rPr lang="ru-RU" dirty="0" smtClean="0"/>
              <a:t>свойства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совместимость с различными операционными </a:t>
            </a:r>
            <a:r>
              <a:rPr lang="ru-RU" dirty="0" smtClean="0"/>
              <a:t>системами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устойчивость </a:t>
            </a:r>
            <a:r>
              <a:rPr lang="ru-RU" dirty="0" smtClean="0"/>
              <a:t>работы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возможность восстановления после различных </a:t>
            </a:r>
            <a:r>
              <a:rPr lang="ru-RU" dirty="0" smtClean="0"/>
              <a:t>сбоев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</a:t>
            </a:r>
            <a:r>
              <a:rPr lang="ru-RU" dirty="0"/>
              <a:t>, заявленные в </a:t>
            </a:r>
            <a:r>
              <a:rPr lang="ru-RU" dirty="0" smtClean="0"/>
              <a:t>ТЗ на ПО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качества сопроводительной документации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836613"/>
            <a:ext cx="8229600" cy="650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dirty="0" smtClean="0"/>
              <a:t>Условия выполнения сертификации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840287"/>
          </a:xfrm>
        </p:spPr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разработке шкалы показателей качества с учетом специфики целевого использования программных средств и набора их функциональных характеристик;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каталогизации программ, как объекта сертификации на основе опыта их эксплуатации;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создании специализированного центра сертификации, выполняющего роль "третейской" организации контроля качества;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разработке нормативно-технической базы, регламентирующей сертификацию программного обеспечения;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разработке эталонов программных средств, которые удовлетворяют требованиям технических заданий на разработку разнотипных программных комплексов;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разработке специальной технологии испытаний, определяющей объем и содержание сертификационных испытаний;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реализации комплекса тестового программного обеспечения для широкого спектра программных изделий.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Обязанности специалистов </a:t>
            </a:r>
            <a:r>
              <a:rPr lang="ru-RU" dirty="0" err="1" smtClean="0"/>
              <a:t>сертификаторов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23850" y="2060575"/>
            <a:ext cx="4535488" cy="1368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Обеспечение полноты и объективности проведения испытаний, достоверности и точности их результатов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187450" y="2744788"/>
            <a:ext cx="5184775" cy="1368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Соблюдение порядка и сроков проведения испытаний, согласованных с заявителем, а также условий, обеспечивающих конфиденциальность их проведения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051050" y="3357563"/>
            <a:ext cx="5508625" cy="1366837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Предотвращение распространения сертифицированного продукта с нарушениями порядка, установленного законодательством, заказчиком или разработчиком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771775" y="4041775"/>
            <a:ext cx="5508625" cy="1366838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Сохранение государственных и фирменных секретов согласно требованиям действующих нормативных документов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492500" y="4797425"/>
            <a:ext cx="5508625" cy="1368425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Обеспечение соответствия технического состояния контрольно-измерительной аппаратуры требованиям эксплуатационной документации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Вспомогательные процессы оценки качества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Верификация - </a:t>
            </a:r>
            <a:r>
              <a:rPr lang="ru-RU" dirty="0"/>
              <a:t>формальное доказательство правильности ПО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 аттестация - </a:t>
            </a:r>
            <a:r>
              <a:rPr lang="ru-RU" dirty="0"/>
              <a:t>подтверждение и оценка достоверности проведенного тестирования</a:t>
            </a:r>
            <a:r>
              <a:rPr lang="ru-RU" dirty="0" smtClean="0"/>
              <a:t>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совместная оценка</a:t>
            </a:r>
            <a:r>
              <a:rPr lang="ru-RU" dirty="0"/>
              <a:t> предназначен для оценки состояния работ по проекту и ПО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 аудит - </a:t>
            </a:r>
            <a:r>
              <a:rPr lang="ru-RU" dirty="0"/>
              <a:t>это ревизия (проверка), проводимая компетентным органом (лицом) в целях обеспечения независимой оценки 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разрешение проблем </a:t>
            </a:r>
            <a:r>
              <a:rPr lang="ru-RU" dirty="0"/>
              <a:t>предусматривает анализ и решение </a:t>
            </a:r>
            <a:r>
              <a:rPr lang="ru-RU"/>
              <a:t>проблем </a:t>
            </a:r>
            <a:r>
              <a:rPr lang="ru-RU" smtClean="0"/>
              <a:t>независимо </a:t>
            </a:r>
            <a:r>
              <a:rPr lang="ru-RU" dirty="0"/>
              <a:t>от их происхождения или источника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Заголовок 1"/>
          <p:cNvSpPr>
            <a:spLocks noGrp="1"/>
          </p:cNvSpPr>
          <p:nvPr>
            <p:ph type="title"/>
          </p:nvPr>
        </p:nvSpPr>
        <p:spPr>
          <a:xfrm>
            <a:off x="468313" y="333375"/>
            <a:ext cx="8229600" cy="1143000"/>
          </a:xfrm>
        </p:spPr>
        <p:txBody>
          <a:bodyPr/>
          <a:lstStyle/>
          <a:p>
            <a:r>
              <a:rPr lang="ru-RU" smtClean="0"/>
              <a:t>Содержание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288" y="1484313"/>
            <a:ext cx="8291512" cy="4840287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2" action="ppaction://hlinksldjump"/>
              </a:rPr>
              <a:t>Общие положения о стандартах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3" action="ppaction://hlinksldjump"/>
              </a:rPr>
              <a:t>Нормативная база в области документирования ПС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 smtClean="0">
                <a:hlinkClick r:id="rId4" action="ppaction://hlinksldjump"/>
              </a:rPr>
              <a:t>Процессы ЖЦПС ГОСТ 19.102-77</a:t>
            </a:r>
            <a:endParaRPr lang="ru-RU" sz="2800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 smtClean="0">
                <a:hlinkClick r:id="rId5" action="ppaction://hlinksldjump"/>
              </a:rPr>
              <a:t>Процессы ЖЦПС </a:t>
            </a:r>
            <a:r>
              <a:rPr lang="ru-RU" dirty="0" smtClean="0">
                <a:hlinkClick r:id="rId5" action="ppaction://hlinksldjump"/>
              </a:rPr>
              <a:t>ГОСТ Р ИСО/МЭК 12207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6" action="ppaction://hlinksldjump"/>
              </a:rPr>
              <a:t>Виды программных документов.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 к программным документам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7" action="ppaction://hlinksldjump"/>
              </a:rPr>
              <a:t>Техническое задание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8" action="ppaction://hlinksldjump"/>
              </a:rPr>
              <a:t>Текст программы</a:t>
            </a:r>
            <a:r>
              <a:rPr lang="ru-RU" dirty="0" smtClean="0"/>
              <a:t>. 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9" action="ppaction://hlinksldjump"/>
              </a:rPr>
              <a:t>Описание программы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10" action="ppaction://hlinksldjump"/>
              </a:rPr>
              <a:t>Пояснительная записка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11" action="ppaction://hlinksldjump"/>
              </a:rPr>
              <a:t>Руководство Оператора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12" action="ppaction://hlinksldjump"/>
              </a:rPr>
              <a:t>Схемы алгоритмов, программ, данных и систем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>
                <a:hlinkClick r:id="rId13" action="ppaction://hlinksldjump"/>
              </a:rPr>
              <a:t>Порядок и методика испытаний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Метрология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Качество программных средств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Методы оценки технико-экономических показателей ПС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Сертификация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Стадии разработки ПС</a:t>
            </a:r>
          </a:p>
        </p:txBody>
      </p:sp>
      <p:sp>
        <p:nvSpPr>
          <p:cNvPr id="3379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Техническое задание (ТЗ)</a:t>
            </a:r>
          </a:p>
          <a:p>
            <a:r>
              <a:rPr lang="ru-RU" smtClean="0"/>
              <a:t>Эскизный проект (ЭП)</a:t>
            </a:r>
          </a:p>
          <a:p>
            <a:r>
              <a:rPr lang="ru-RU" smtClean="0"/>
              <a:t>Технический проект (ТП)</a:t>
            </a:r>
          </a:p>
          <a:p>
            <a:r>
              <a:rPr lang="ru-RU" smtClean="0"/>
              <a:t>Рабочий проект (РП)</a:t>
            </a:r>
          </a:p>
          <a:p>
            <a:r>
              <a:rPr lang="ru-RU" smtClean="0"/>
              <a:t>Внедрение</a:t>
            </a:r>
          </a:p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Техническое задание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 Обоснование необходимости разработки программ: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постановка задачи;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сбор исходных материалов;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выбор и обоснование критериев эффективности и качества;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обоснование необходимости проведения НИР.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 Выполнение научно-исследовательских работ: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определение структуры входных и выходных данных;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предварительный выбор методов решения задач;</a:t>
            </a:r>
            <a:br>
              <a:rPr lang="ru-RU" dirty="0"/>
            </a:br>
            <a:r>
              <a:rPr lang="ru-RU" dirty="0"/>
              <a:t>обоснование целесообразности применения ранее разработанных программ;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определение требований к техническим средствам;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обоснование принципиальной возможности решения поставленных задач.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/>
              <a:t>Разработка и утверждение технического задания: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определение требований к программе;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разработка технико-экономического обоснования разработки программы;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определение стадий, этапов и сроков разработки программы и документации на нее;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выбор языков программирования;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определение необходимости проведения НИР на последующих стадиях;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согласование и утверждение ТЗ.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Результат стадии ТЗ</a:t>
            </a:r>
          </a:p>
        </p:txBody>
      </p:sp>
      <p:sp>
        <p:nvSpPr>
          <p:cNvPr id="3584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Результатом выполнения данной стадии является техническое задание, оформленное в соответствии с ГОСТ 19.105-78 (изм. 09.1981.) Общие требования к программным документам и ГОСТ 19.106-78 Общие требования к программным документам, выполненным печатным способом на листах формата 11 и 12 (по ГОСТ 2.301-68)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Эскизный проект</a:t>
            </a:r>
            <a:endParaRPr lang="ru-RU" smtClean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Разработка ЭП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dirty="0"/>
              <a:t>Предварительная разработка структуры входных и выходных </a:t>
            </a:r>
            <a:r>
              <a:rPr lang="ru-RU" sz="2000" dirty="0" smtClean="0"/>
              <a:t>данных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 smtClean="0"/>
              <a:t>Уточнение </a:t>
            </a:r>
            <a:r>
              <a:rPr lang="ru-RU" sz="2000" dirty="0"/>
              <a:t>методов решения </a:t>
            </a:r>
            <a:r>
              <a:rPr lang="ru-RU" sz="2000" dirty="0" smtClean="0"/>
              <a:t>задач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 smtClean="0"/>
              <a:t>Разработка </a:t>
            </a:r>
            <a:r>
              <a:rPr lang="ru-RU" sz="2000" dirty="0"/>
              <a:t>общего описания алгоритма решения </a:t>
            </a:r>
            <a:r>
              <a:rPr lang="ru-RU" sz="2000" dirty="0" smtClean="0"/>
              <a:t>задачи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 smtClean="0"/>
              <a:t>Разработка </a:t>
            </a:r>
            <a:r>
              <a:rPr lang="ru-RU" sz="2000" dirty="0"/>
              <a:t>технико-экономического </a:t>
            </a:r>
            <a:r>
              <a:rPr lang="ru-RU" sz="2000" dirty="0" smtClean="0"/>
              <a:t>обоснования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Утверждение ЭП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sz="2000" dirty="0" smtClean="0"/>
              <a:t>Разработка </a:t>
            </a:r>
            <a:r>
              <a:rPr lang="ru-RU" sz="2000" dirty="0"/>
              <a:t>пояснительной </a:t>
            </a:r>
            <a:r>
              <a:rPr lang="ru-RU" sz="2000" dirty="0" smtClean="0"/>
              <a:t>записки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 smtClean="0"/>
              <a:t>Согласование </a:t>
            </a:r>
            <a:r>
              <a:rPr lang="ru-RU" sz="2000" dirty="0"/>
              <a:t>и утверждение эскизного проекта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Результат стадии ЭП</a:t>
            </a:r>
          </a:p>
        </p:txBody>
      </p:sp>
      <p:sp>
        <p:nvSpPr>
          <p:cNvPr id="3789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Результаты эскизного проекта отображаются в документе Пояснительная записка к эскизному проекту, оформленному в соответствии с ГОСТ 19.105-78 и ГОСТ 19.404-79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Пример расширенного описания работ стадии ЭП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разработка плана совместных работ на разработку ПО;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разработка и обоснование математической модели системы на ЭВМ и описание результатов моделирования;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разработка и обоснование алгоритмов и временных графиков функционирования </a:t>
            </a:r>
            <a:r>
              <a:rPr lang="ru-RU" dirty="0" smtClean="0"/>
              <a:t>ПО </a:t>
            </a:r>
            <a:r>
              <a:rPr lang="ru-RU" dirty="0" err="1" smtClean="0"/>
              <a:t>по</a:t>
            </a:r>
            <a:r>
              <a:rPr lang="ru-RU" dirty="0" smtClean="0"/>
              <a:t> </a:t>
            </a:r>
            <a:r>
              <a:rPr lang="ru-RU" dirty="0"/>
              <a:t>всем режимам работы;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разработка и обоснование ресурсов памяти для реализации алгоритмов;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разработка перечня документов на ПО;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разработка и обоснование структуры БД, внешних входных и выходных данных;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разработка и обоснование алгоритмов информационного обеспечения;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определение взаимосвязей между видами программ;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разработка и обоснование набора тестов для проверки ПО;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разработка и обоснование организации наращивания и развития ПО;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оформление пояснительной записки и ведомости эскизного проекта ПО (в соответствии с ГОСТ 19.105-78, ГОСТ 19.404-79 и ГОСТ 2.106-68 ЕСКД. Текстовые документы);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согласование и утверждение ЭП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Технический проект</a:t>
            </a:r>
            <a:endParaRPr lang="ru-RU" smtClean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3600" dirty="0"/>
              <a:t>Разработка </a:t>
            </a:r>
            <a:r>
              <a:rPr lang="ru-RU" sz="3600" dirty="0" smtClean="0"/>
              <a:t>ТП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Уточнение структуры входных и выходных </a:t>
            </a:r>
            <a:r>
              <a:rPr lang="ru-RU" dirty="0" smtClean="0"/>
              <a:t>данных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Разработка алгоритмов решения </a:t>
            </a:r>
            <a:r>
              <a:rPr lang="ru-RU" dirty="0" smtClean="0"/>
              <a:t>задач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Определение формы представления входных и выходных </a:t>
            </a:r>
            <a:r>
              <a:rPr lang="ru-RU" dirty="0" smtClean="0"/>
              <a:t>данных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Определение синтаксиса и семантики </a:t>
            </a:r>
            <a:r>
              <a:rPr lang="ru-RU" dirty="0" smtClean="0"/>
              <a:t>языка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Разработка структуры </a:t>
            </a:r>
            <a:r>
              <a:rPr lang="ru-RU" dirty="0" smtClean="0"/>
              <a:t>программы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Окончательное определение конфигурации технических </a:t>
            </a:r>
            <a:r>
              <a:rPr lang="ru-RU" dirty="0" smtClean="0"/>
              <a:t>средств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3600" dirty="0"/>
              <a:t>Утверждение </a:t>
            </a:r>
            <a:r>
              <a:rPr lang="ru-RU" sz="3600" dirty="0" smtClean="0"/>
              <a:t>ТП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Разработка плана мероприятий по разработке и внедрению </a:t>
            </a:r>
            <a:r>
              <a:rPr lang="ru-RU" dirty="0" smtClean="0"/>
              <a:t>программ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Разработка пояснительной </a:t>
            </a:r>
            <a:r>
              <a:rPr lang="ru-RU" dirty="0" smtClean="0"/>
              <a:t>записки</a:t>
            </a:r>
            <a:endParaRPr lang="ru-RU" dirty="0"/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Согласование и утверждение </a:t>
            </a:r>
            <a:r>
              <a:rPr lang="ru-RU" dirty="0" smtClean="0"/>
              <a:t>ТП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Результат стадии ТП</a:t>
            </a:r>
          </a:p>
        </p:txBody>
      </p:sp>
      <p:sp>
        <p:nvSpPr>
          <p:cNvPr id="4096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Результаты технического проекта отображаются в документе Пояснительная записка к техническому проекту, оформленному в соответствии с ГОСТ 19.105-78 и ГОСТ 19.404-79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Рабочий проект</a:t>
            </a:r>
            <a:endParaRPr lang="ru-RU" smtClean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3300" dirty="0"/>
              <a:t>Разработка </a:t>
            </a:r>
            <a:r>
              <a:rPr lang="ru-RU" sz="3300" dirty="0" smtClean="0"/>
              <a:t>ПО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Программирование и отладка </a:t>
            </a:r>
            <a:r>
              <a:rPr lang="ru-RU" dirty="0" smtClean="0"/>
              <a:t>программ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3300" dirty="0"/>
              <a:t>Разработка программной </a:t>
            </a:r>
            <a:r>
              <a:rPr lang="ru-RU" sz="3300" dirty="0" smtClean="0"/>
              <a:t>документации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Разработка программных документов в соответствии с требованиями ГОСТ </a:t>
            </a:r>
            <a:r>
              <a:rPr lang="ru-RU" dirty="0" smtClean="0"/>
              <a:t>19.101-77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3300" dirty="0"/>
              <a:t>Испытание </a:t>
            </a:r>
            <a:r>
              <a:rPr lang="ru-RU" sz="3300" dirty="0" smtClean="0"/>
              <a:t>ПО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Разработка, согласование и утверждение программ и методики испытаний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Проведение предварительных государственных, межведомственных приемо-сдаточных и других видов испытаний.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/>
              <a:t>Корректировка ПО и программной документации по результатам испытаний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Результат стадии РП</a:t>
            </a:r>
          </a:p>
        </p:txBody>
      </p:sp>
      <p:sp>
        <p:nvSpPr>
          <p:cNvPr id="4301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ПО в форме программной документации</a:t>
            </a:r>
          </a:p>
          <a:p>
            <a:pPr marL="0" indent="0">
              <a:buFont typeface="Wingdings 2" pitchFamily="18" charset="2"/>
              <a:buNone/>
            </a:pPr>
            <a:r>
              <a:rPr lang="ru-RU" smtClean="0"/>
              <a:t>в форме документации на ПО </a:t>
            </a:r>
          </a:p>
          <a:p>
            <a:pPr marL="0" indent="0">
              <a:buFont typeface="Wingdings 2" pitchFamily="18" charset="2"/>
              <a:buNone/>
            </a:pPr>
            <a:r>
              <a:rPr lang="ru-RU" smtClean="0"/>
              <a:t>в форме программного изделия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mtClean="0"/>
              <a:t>Общие положения о стандартах</a:t>
            </a:r>
            <a:endParaRPr lang="ru-RU"/>
          </a:p>
        </p:txBody>
      </p:sp>
      <p:sp>
        <p:nvSpPr>
          <p:cNvPr id="16386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Внедрение</a:t>
            </a:r>
          </a:p>
        </p:txBody>
      </p:sp>
      <p:sp>
        <p:nvSpPr>
          <p:cNvPr id="4403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подготовка и передача ПО и программной документации для сопровождения и/или изготовления</a:t>
            </a:r>
          </a:p>
          <a:p>
            <a:r>
              <a:rPr lang="ru-RU" smtClean="0"/>
              <a:t>оформление и утверждение акта о передаче ПО на сопровождение или изготовление</a:t>
            </a:r>
          </a:p>
          <a:p>
            <a:r>
              <a:rPr lang="ru-RU" smtClean="0"/>
              <a:t>передача ПО в фонд алгоритмов и программ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Вопросы для самопроверки</a:t>
            </a:r>
            <a:endParaRPr lang="ru-RU" smtClean="0"/>
          </a:p>
        </p:txBody>
      </p:sp>
      <p:sp>
        <p:nvSpPr>
          <p:cNvPr id="4505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Назовите стадии жизненного цикла разработки ПО </a:t>
            </a:r>
            <a:r>
              <a:rPr lang="ru-RU" dirty="0" err="1" smtClean="0"/>
              <a:t>по</a:t>
            </a:r>
            <a:r>
              <a:rPr lang="ru-RU" dirty="0" smtClean="0"/>
              <a:t> ГОСТ 19.102-77?</a:t>
            </a:r>
          </a:p>
          <a:p>
            <a:r>
              <a:rPr lang="ru-RU" dirty="0" smtClean="0"/>
              <a:t> Какие этапы работ проводятся на стадии ТЗ?</a:t>
            </a:r>
          </a:p>
          <a:p>
            <a:r>
              <a:rPr lang="ru-RU" dirty="0" smtClean="0"/>
              <a:t>Какие этапы работ проводятся на стадии ЭП.</a:t>
            </a:r>
          </a:p>
          <a:p>
            <a:r>
              <a:rPr lang="ru-RU" dirty="0" smtClean="0"/>
              <a:t>Какие этапы работ проводятся на стадии ТП?</a:t>
            </a:r>
          </a:p>
          <a:p>
            <a:r>
              <a:rPr lang="ru-RU" dirty="0" smtClean="0"/>
              <a:t>Какие этапы работ проводятся на стадии РП?</a:t>
            </a:r>
          </a:p>
          <a:p>
            <a:r>
              <a:rPr lang="ru-RU" dirty="0" smtClean="0"/>
              <a:t>Каковы результаты каждой стадии жизненного цикла разработки ПО?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800">
                <a:effectLst/>
              </a:rPr>
              <a:t>Процессы жизненного цикла программных средств </a:t>
            </a:r>
            <a:endParaRPr lang="ru-RU" sz="4800"/>
          </a:p>
        </p:txBody>
      </p:sp>
      <p:sp>
        <p:nvSpPr>
          <p:cNvPr id="46082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smtClean="0"/>
              <a:t>ГОСТ Р ИСО/МЭК 12207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Рисунок 1" descr="http://www.derev-grad.ru/stroitelstvo/tehnicheskoe-regulirovanie-promyshlennosti/inye-voprosy/img259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300" y="34925"/>
            <a:ext cx="6121400" cy="678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Схема процесса приобретения программного средства</a:t>
            </a:r>
          </a:p>
        </p:txBody>
      </p:sp>
      <p:sp>
        <p:nvSpPr>
          <p:cNvPr id="4813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 l="34471" t="32780" r="15935" b="23642"/>
          <a:stretch>
            <a:fillRect/>
          </a:stretch>
        </p:blipFill>
        <p:spPr bwMode="auto">
          <a:xfrm>
            <a:off x="323850" y="1844675"/>
            <a:ext cx="8208963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Схема процесса поставки</a:t>
            </a:r>
          </a:p>
        </p:txBody>
      </p:sp>
      <p:sp>
        <p:nvSpPr>
          <p:cNvPr id="4915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 cstate="print"/>
          <a:srcRect l="34715" t="46439" r="19350" b="24553"/>
          <a:stretch>
            <a:fillRect/>
          </a:stretch>
        </p:blipFill>
        <p:spPr bwMode="auto">
          <a:xfrm>
            <a:off x="179388" y="2205038"/>
            <a:ext cx="8756650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Схема процесса разработки</a:t>
            </a:r>
          </a:p>
        </p:txBody>
      </p:sp>
      <p:sp>
        <p:nvSpPr>
          <p:cNvPr id="5017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print"/>
          <a:srcRect l="32764" t="29514" r="16667" b="34325"/>
          <a:stretch>
            <a:fillRect/>
          </a:stretch>
        </p:blipFill>
        <p:spPr bwMode="auto">
          <a:xfrm>
            <a:off x="468313" y="2060575"/>
            <a:ext cx="8537575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Анализ требований к ПС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функциональных возможностей, включая характеристики про­изводительности и среды функционирования компонента;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внешних интерфейсов;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спецификаций надежности и безопасности;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эргономических требований;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требований к используемым данным;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требований к установке и приемке;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требований к пользовательской документации;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требований к эксплуатации и сопровождению.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  <p:sp>
        <p:nvSpPr>
          <p:cNvPr id="6" name="Управляющая кнопка: возврат 5">
            <a:hlinkClick r:id="rId2" action="ppaction://hlinksldjump" highlightClick="1"/>
          </p:cNvPr>
          <p:cNvSpPr/>
          <p:nvPr/>
        </p:nvSpPr>
        <p:spPr>
          <a:xfrm>
            <a:off x="8101013" y="6524625"/>
            <a:ext cx="574675" cy="217488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Проектирование архитектуры ПС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трансформацию требований к ПС в архитектуру, определяю­щую на высоком уровне структуру ПС и состав его компо­нентов;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разработку и документирование программных интерфейсов ПС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и баз данных;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разработку предварительной версии пользовательской документации;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разработку и документирование предварительных требований к тестам и плана интеграции ПС.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Архитектура компонентов ПС должна соответствовать требованиям, предъявляемым к ним, а также принятым проектным стандартам и методам.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Детальное проектирование ПС включает следующие задачи: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писание компонентов ПС и интерфейсов между ними на более низком уровне, достаточном для их последующего самостоя­тельного кодирования и тестирования;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разработку   и  документирование  детального   проекта   базы данных;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обновление (при необходимости) пользовательской документации;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разработку и документирование требований к тестам и плана тестирования компонентов ПС;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обновление плана интеграции ПС</a:t>
            </a:r>
          </a:p>
        </p:txBody>
      </p:sp>
      <p:sp>
        <p:nvSpPr>
          <p:cNvPr id="4" name="Управляющая кнопка: возврат 3">
            <a:hlinkClick r:id="rId2" action="ppaction://hlinksldjump" highlightClick="1"/>
          </p:cNvPr>
          <p:cNvSpPr/>
          <p:nvPr/>
        </p:nvSpPr>
        <p:spPr>
          <a:xfrm>
            <a:off x="8027988" y="6381750"/>
            <a:ext cx="504825" cy="21590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Кодирование и тестирование ПС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разработку (кодирование) и документирование каждого ком­понента ПС и базы данных, а также совокупности тестовых процедур и данных для их тестирования;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тестирование каждого компонента ПС и базы данных на соот­ветствие предъявляемым к ним требованиям. Результаты тес­тирования компонентов должны быть документированы;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обновление (при необходимости) пользовательской докумен­тации;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обновление плана интеграции ПС.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dirty="0"/>
          </a:p>
        </p:txBody>
      </p:sp>
      <p:sp>
        <p:nvSpPr>
          <p:cNvPr id="4" name="Управляющая кнопка: возврат 3">
            <a:hlinkClick r:id="rId2" action="ppaction://hlinksldjump" highlightClick="1"/>
          </p:cNvPr>
          <p:cNvSpPr/>
          <p:nvPr/>
        </p:nvSpPr>
        <p:spPr>
          <a:xfrm>
            <a:off x="7885113" y="6308725"/>
            <a:ext cx="574675" cy="21590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3"/>
          <p:cNvSpPr txBox="1">
            <a:spLocks noChangeArrowheads="1"/>
          </p:cNvSpPr>
          <p:nvPr/>
        </p:nvSpPr>
        <p:spPr bwMode="auto">
          <a:xfrm>
            <a:off x="827088" y="908050"/>
            <a:ext cx="777716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Стандартизация — это деятельность, направленная на разработку и установление требований, норм, правил, характеристик, как обязательных для выполнения, так и рекомендуемых, обеспечивающая право потребителя на приобретение товаров надлежащего качества, а также право на безопасность и комфортность труда.</a:t>
            </a:r>
            <a:endParaRPr lang="en-US">
              <a:latin typeface="Constantia" pitchFamily="18" charset="0"/>
            </a:endParaRPr>
          </a:p>
          <a:p>
            <a:endParaRPr lang="en-US">
              <a:latin typeface="Constantia" pitchFamily="18" charset="0"/>
            </a:endParaRPr>
          </a:p>
          <a:p>
            <a:endParaRPr lang="en-US">
              <a:latin typeface="Constantia" pitchFamily="18" charset="0"/>
            </a:endParaRPr>
          </a:p>
          <a:p>
            <a:r>
              <a:rPr lang="ru-RU">
                <a:latin typeface="Constantia" pitchFamily="18" charset="0"/>
              </a:rPr>
              <a:t>Цель стандартизации — достижение оптимальной степени упорядочения в той или иной области посредством широкого и многократного использования установленных положений, требований, норм для решения реально существующих, планируемых или потенциальных задач.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Схема процесса эксплуатации</a:t>
            </a:r>
          </a:p>
        </p:txBody>
      </p:sp>
      <p:sp>
        <p:nvSpPr>
          <p:cNvPr id="5427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ru-RU" smtClean="0"/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 l="34763" t="49524" r="20486" b="34569"/>
          <a:stretch>
            <a:fillRect/>
          </a:stretch>
        </p:blipFill>
        <p:spPr bwMode="auto">
          <a:xfrm>
            <a:off x="323850" y="2708275"/>
            <a:ext cx="853598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Подготовительная работа </a:t>
            </a:r>
          </a:p>
        </p:txBody>
      </p:sp>
      <p:sp>
        <p:nvSpPr>
          <p:cNvPr id="5529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планирование действий и работ, выполняемых в процессе эксплуатации, и установку эксплуатационных стандартов;</a:t>
            </a:r>
          </a:p>
          <a:p>
            <a:r>
              <a:rPr lang="ru-RU" smtClean="0"/>
              <a:t>определение процедур локализации и разрешения проблем, возникающих в процессе эксплуатации</a:t>
            </a:r>
          </a:p>
        </p:txBody>
      </p:sp>
      <p:sp>
        <p:nvSpPr>
          <p:cNvPr id="4" name="Управляющая кнопка: возврат 3">
            <a:hlinkClick r:id="rId2" action="ppaction://hlinksldjump" highlightClick="1"/>
          </p:cNvPr>
          <p:cNvSpPr/>
          <p:nvPr/>
        </p:nvSpPr>
        <p:spPr>
          <a:xfrm>
            <a:off x="8243888" y="6381750"/>
            <a:ext cx="576262" cy="287338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Схема процесса сопровождения</a:t>
            </a:r>
            <a:endParaRPr lang="ru-RU" dirty="0"/>
          </a:p>
        </p:txBody>
      </p:sp>
      <p:sp>
        <p:nvSpPr>
          <p:cNvPr id="5632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 cstate="print"/>
          <a:srcRect l="33415" t="48911" r="16423" b="34569"/>
          <a:stretch>
            <a:fillRect/>
          </a:stretch>
        </p:blipFill>
        <p:spPr bwMode="auto">
          <a:xfrm>
            <a:off x="323850" y="2636838"/>
            <a:ext cx="874553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Подготовительная работа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планирование действий и работ, выполняемых в процессе сопровождения;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определение процедур локализации и разрешения проблем, возникающих в процессе сопровождения.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а</a:t>
            </a:r>
            <a:r>
              <a:rPr lang="ru-RU" dirty="0" smtClean="0"/>
              <a:t>нализ </a:t>
            </a:r>
            <a:r>
              <a:rPr lang="ru-RU" dirty="0"/>
              <a:t>проблем и запросов на модификацию ПС, выполняемый службой сопровождения, включает следующие задачи: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анализ сообщения о возникшей проблеме или запроса на модификацию ПС относительно его влияния на организацию, существующую систему и интерфейсы с другими системами. </a:t>
            </a:r>
            <a:endParaRPr lang="ru-RU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оценку целесообразности проведения модификации и возможных вариантов ее проведения;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утверждение выбранного варианта модификации.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dirty="0"/>
          </a:p>
        </p:txBody>
      </p:sp>
      <p:sp>
        <p:nvSpPr>
          <p:cNvPr id="4" name="Управляющая кнопка: возврат 3">
            <a:hlinkClick r:id="rId2" action="ppaction://hlinksldjump" highlightClick="1"/>
          </p:cNvPr>
          <p:cNvSpPr/>
          <p:nvPr/>
        </p:nvSpPr>
        <p:spPr>
          <a:xfrm>
            <a:off x="7885113" y="6381750"/>
            <a:ext cx="574675" cy="21590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smtClean="0"/>
              <a:t>Схема процесса документирования</a:t>
            </a:r>
          </a:p>
        </p:txBody>
      </p:sp>
      <p:sp>
        <p:nvSpPr>
          <p:cNvPr id="5837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 cstate="print"/>
          <a:srcRect l="33496" t="47870" r="16098" b="36650"/>
          <a:stretch>
            <a:fillRect/>
          </a:stretch>
        </p:blipFill>
        <p:spPr bwMode="auto">
          <a:xfrm>
            <a:off x="250825" y="2420938"/>
            <a:ext cx="8629650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Схема процесса управления конфигурацией</a:t>
            </a:r>
            <a:endParaRPr lang="ru-RU" dirty="0"/>
          </a:p>
        </p:txBody>
      </p:sp>
      <p:sp>
        <p:nvSpPr>
          <p:cNvPr id="5939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 cstate="print"/>
          <a:srcRect l="33902" t="46309" r="16504" b="35609"/>
          <a:stretch>
            <a:fillRect/>
          </a:stretch>
        </p:blipFill>
        <p:spPr bwMode="auto">
          <a:xfrm>
            <a:off x="395288" y="2781300"/>
            <a:ext cx="8353425" cy="190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Схема процесса обеспечения качества</a:t>
            </a:r>
          </a:p>
        </p:txBody>
      </p:sp>
      <p:sp>
        <p:nvSpPr>
          <p:cNvPr id="6041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 cstate="print"/>
          <a:srcRect l="33659" t="17950" r="16016" b="66829"/>
          <a:stretch>
            <a:fillRect/>
          </a:stretch>
        </p:blipFill>
        <p:spPr bwMode="auto">
          <a:xfrm>
            <a:off x="250825" y="2843213"/>
            <a:ext cx="85693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Схема проведения верификации</a:t>
            </a:r>
            <a:endParaRPr lang="ru-RU" dirty="0"/>
          </a:p>
        </p:txBody>
      </p:sp>
      <p:sp>
        <p:nvSpPr>
          <p:cNvPr id="6144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 cstate="print"/>
          <a:srcRect l="34309" t="49953" r="36179" b="33398"/>
          <a:stretch>
            <a:fillRect/>
          </a:stretch>
        </p:blipFill>
        <p:spPr bwMode="auto">
          <a:xfrm>
            <a:off x="1547813" y="2924175"/>
            <a:ext cx="6126162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В процессе верификации проверяются следующие условия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непротиворечивость требований к системе и степень учета по­требностей пользователей;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возможности </a:t>
            </a:r>
            <a:r>
              <a:rPr lang="ru-RU" dirty="0"/>
              <a:t>поставщика выполнить заданные требования;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соответствие </a:t>
            </a:r>
            <a:r>
              <a:rPr lang="ru-RU" dirty="0"/>
              <a:t>выбранных процессов ЖЦ ПС условиям договора;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адекватность </a:t>
            </a:r>
            <a:r>
              <a:rPr lang="ru-RU" dirty="0"/>
              <a:t>стандартов, процедур и среды разработки про­цессам ЖЦ ПС;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соответствие </a:t>
            </a:r>
            <a:r>
              <a:rPr lang="ru-RU" dirty="0"/>
              <a:t>проектных спецификаций ПС заданным требова­ниям;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корректность </a:t>
            </a:r>
            <a:r>
              <a:rPr lang="ru-RU" dirty="0"/>
              <a:t>описания в проектных спецификациях входных и выходных данных, последовательности событий, интерфей­сов, логики и т.д.;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соответствие </a:t>
            </a:r>
            <a:r>
              <a:rPr lang="ru-RU" dirty="0"/>
              <a:t>кода проектным спецификациям и требованиям;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тестируемость </a:t>
            </a:r>
            <a:r>
              <a:rPr lang="ru-RU" dirty="0"/>
              <a:t>и корректность кода, его соответствие приня­тым стандартам кодирования;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корректность </a:t>
            </a:r>
            <a:r>
              <a:rPr lang="ru-RU" dirty="0"/>
              <a:t>интеграции компонентов ПС в систему;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адекватность</a:t>
            </a:r>
            <a:r>
              <a:rPr lang="ru-RU" dirty="0"/>
              <a:t>, полнота и непротиворечивость документации.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Схема процесса аттестации</a:t>
            </a:r>
          </a:p>
        </p:txBody>
      </p:sp>
      <p:sp>
        <p:nvSpPr>
          <p:cNvPr id="63490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Процесс аттестации (validation process) предусматривает оп­ределение полноты соответствия заданных требований и создан­ной системы или программного продукта их конкретному функциональному назначению. </a:t>
            </a:r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 cstate="print"/>
          <a:srcRect l="33253" t="47112" r="36340" b="34698"/>
          <a:stretch>
            <a:fillRect/>
          </a:stretch>
        </p:blipFill>
        <p:spPr bwMode="auto">
          <a:xfrm>
            <a:off x="1979613" y="3990975"/>
            <a:ext cx="60071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dirty="0" smtClean="0"/>
              <a:t>Схема уровней стандартизации</a:t>
            </a:r>
            <a:endParaRPr lang="ru-RU" dirty="0"/>
          </a:p>
        </p:txBody>
      </p:sp>
      <p:pic>
        <p:nvPicPr>
          <p:cNvPr id="1843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7088" y="2349500"/>
            <a:ext cx="7345362" cy="3311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Схема процесса оценки</a:t>
            </a:r>
          </a:p>
        </p:txBody>
      </p:sp>
      <p:sp>
        <p:nvSpPr>
          <p:cNvPr id="6451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Процесс совместной оценки (joint review process) предназначен для оценки состояния работ по проекту и ПС, создаваемому при вы­полнении данных работ (действий). 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 cstate="print"/>
          <a:srcRect l="33658" t="35773" r="26260" b="45886"/>
          <a:stretch>
            <a:fillRect/>
          </a:stretch>
        </p:blipFill>
        <p:spPr bwMode="auto">
          <a:xfrm>
            <a:off x="611188" y="3860800"/>
            <a:ext cx="7612062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Схема процесса аудита</a:t>
            </a:r>
          </a:p>
        </p:txBody>
      </p:sp>
      <p:sp>
        <p:nvSpPr>
          <p:cNvPr id="6553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z="2000" smtClean="0"/>
              <a:t>Аудит — это ревизия (проверка), проводимая компетентным органом (лицом) в целях обеспечения независимой оценки степе­ни соответствия ПС или процессов установленным требованиям. 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 cstate="print"/>
          <a:srcRect l="33492" t="46095" r="36423" b="35609"/>
          <a:stretch>
            <a:fillRect/>
          </a:stretch>
        </p:blipFill>
        <p:spPr bwMode="auto">
          <a:xfrm>
            <a:off x="1547813" y="3284538"/>
            <a:ext cx="5616575" cy="213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Схема процесса разрешения проблем</a:t>
            </a:r>
          </a:p>
        </p:txBody>
      </p:sp>
      <p:sp>
        <p:nvSpPr>
          <p:cNvPr id="6656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z="2400" smtClean="0"/>
              <a:t>Процесс разрешения проблем (problem resolution process) пре­дусматривает анализ и решение проблем (включая обнаружен­ные несоответствия) независимо от их происхождения или ис­точника, которые обнаружены в ходе разработки, эксплуатации, сопровождения или других процессов. 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 cstate="print"/>
          <a:srcRect l="43492" t="60318" r="26666" b="21951"/>
          <a:stretch>
            <a:fillRect/>
          </a:stretch>
        </p:blipFill>
        <p:spPr bwMode="auto">
          <a:xfrm>
            <a:off x="1258888" y="4149725"/>
            <a:ext cx="5976937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Схема процесса управления</a:t>
            </a:r>
          </a:p>
        </p:txBody>
      </p:sp>
      <p:sp>
        <p:nvSpPr>
          <p:cNvPr id="67586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Процесс управления (management process) состоит из действий и задач, которые могут выполняться любой стороной, управляющей своими процессами. 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 cstate="print"/>
          <a:srcRect l="32275" t="56381" r="24553" b="28586"/>
          <a:stretch>
            <a:fillRect/>
          </a:stretch>
        </p:blipFill>
        <p:spPr bwMode="auto">
          <a:xfrm>
            <a:off x="598488" y="3416300"/>
            <a:ext cx="8535987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Задачи планирования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составление графиков выполнения работ;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оценку затрат;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выделение требуемых ресурсов;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распределение ответственности;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оценку рисков, связанных с конкретными задачами;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создание инфраструктуры управления.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Схема процесса создания инфраструктуры</a:t>
            </a:r>
          </a:p>
        </p:txBody>
      </p:sp>
      <p:sp>
        <p:nvSpPr>
          <p:cNvPr id="69634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z="2400" smtClean="0"/>
              <a:t>Процесс создания инфраструктуры (infrastructure process) охватывает выбор и поддержку (сопровождение) технологии, стандартов и инструментальных средств, выбор и установку аппаратных и программных средств, используемых для разработки, эксплуатации или сопровождения </a:t>
            </a:r>
            <a:r>
              <a:rPr lang="ru-RU" smtClean="0"/>
              <a:t>ПС.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 cstate="print"/>
          <a:srcRect l="34126" t="59808" r="26260" b="22862"/>
          <a:stretch>
            <a:fillRect/>
          </a:stretch>
        </p:blipFill>
        <p:spPr bwMode="auto">
          <a:xfrm>
            <a:off x="827088" y="4156075"/>
            <a:ext cx="7129462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smtClean="0"/>
              <a:t>Схема процесса усовершенствования</a:t>
            </a:r>
          </a:p>
        </p:txBody>
      </p:sp>
      <p:sp>
        <p:nvSpPr>
          <p:cNvPr id="70658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Процесс усовершенствования (improvement process) предусматривает оценку, измерение, контроль и усовершенствование процессов ЖЦ ПС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 cstate="print"/>
          <a:srcRect l="34309" t="22115" r="26260" b="59676"/>
          <a:stretch>
            <a:fillRect/>
          </a:stretch>
        </p:blipFill>
        <p:spPr bwMode="auto">
          <a:xfrm>
            <a:off x="1403350" y="3573463"/>
            <a:ext cx="6486525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Схема процесса обучения</a:t>
            </a:r>
          </a:p>
        </p:txBody>
      </p:sp>
      <p:sp>
        <p:nvSpPr>
          <p:cNvPr id="71682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ru-RU" smtClean="0"/>
              <a:t>Процесс обучения (training process) охватывает первоначальное обучение и последующее постоянное повышение квалификации персонала. </a:t>
            </a:r>
          </a:p>
        </p:txBody>
      </p:sp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2" cstate="print"/>
          <a:srcRect l="33968" t="46222" r="26180" b="36130"/>
          <a:stretch>
            <a:fillRect/>
          </a:stretch>
        </p:blipFill>
        <p:spPr bwMode="auto">
          <a:xfrm>
            <a:off x="611188" y="3290888"/>
            <a:ext cx="7523162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Вопросы для самопроверки</a:t>
            </a:r>
            <a:endParaRPr lang="ru-RU" smtClean="0"/>
          </a:p>
        </p:txBody>
      </p:sp>
      <p:sp>
        <p:nvSpPr>
          <p:cNvPr id="72706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Объясните понятие жизненного цикла программного средства.</a:t>
            </a:r>
          </a:p>
          <a:p>
            <a:r>
              <a:rPr lang="ru-RU" smtClean="0"/>
              <a:t>Назовите основные стандарты, характеризующие жизненный цикл программного средства.</a:t>
            </a:r>
          </a:p>
          <a:p>
            <a:r>
              <a:rPr lang="ru-RU" smtClean="0"/>
              <a:t>Назовите и кратко охарактеризуйте процессы жизненного цикла программного средства, описанные в стандарте ГОСТ Р ИСО/МЭК 12207.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000" smtClean="0"/>
              <a:t>Виды программных документов</a:t>
            </a:r>
            <a:endParaRPr lang="ru-RU" sz="4000"/>
          </a:p>
        </p:txBody>
      </p:sp>
      <p:sp>
        <p:nvSpPr>
          <p:cNvPr id="73730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b="1" smtClean="0"/>
              <a:t>ГОСТ 19.101-77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dirty="0" smtClean="0"/>
              <a:t>Схема разновидностей нормативных документов</a:t>
            </a:r>
            <a:endParaRPr lang="ru-RU" dirty="0"/>
          </a:p>
        </p:txBody>
      </p:sp>
      <p:pic>
        <p:nvPicPr>
          <p:cNvPr id="19458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750" y="2276475"/>
            <a:ext cx="7920038" cy="33845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Виды программ</a:t>
            </a:r>
            <a:endParaRPr lang="ru-RU" smtClean="0"/>
          </a:p>
        </p:txBody>
      </p:sp>
      <p:sp>
        <p:nvSpPr>
          <p:cNvPr id="74754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Компонент - программа, рассматриваемая как единое целое, выполняющая законченную функцию и применяемая самостоятельно или в составе комплекса</a:t>
            </a:r>
          </a:p>
          <a:p>
            <a:r>
              <a:rPr lang="ru-RU" smtClean="0"/>
              <a:t>Комплекс - программа, состоящая из двух или более компонентов и (или) комплексов, выполняющих взаимосвязанные функции, и применяемая самостоятельно или в составе другого комплекса</a:t>
            </a:r>
          </a:p>
          <a:p>
            <a:pPr>
              <a:buFont typeface="Wingdings 2" pitchFamily="18" charset="2"/>
              <a:buNone/>
            </a:pP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Виды программных документов</a:t>
            </a:r>
            <a:endParaRPr lang="ru-RU" dirty="0"/>
          </a:p>
        </p:txBody>
      </p:sp>
      <p:sp>
        <p:nvSpPr>
          <p:cNvPr id="75778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Спецификация - состав программы и документации на нее</a:t>
            </a:r>
          </a:p>
          <a:p>
            <a:r>
              <a:rPr lang="ru-RU" smtClean="0"/>
              <a:t>Ведомость держателей подлинников - перечень предприятий, на которых хранят подлинники программных документов</a:t>
            </a:r>
          </a:p>
          <a:p>
            <a:r>
              <a:rPr lang="ru-RU" smtClean="0"/>
              <a:t>Текст программы - запись программы с необходимыми комментариями</a:t>
            </a:r>
          </a:p>
          <a:p>
            <a:r>
              <a:rPr lang="ru-RU" smtClean="0"/>
              <a:t>Описание программы - сведения о логической структуре и функционировании программы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Виды программных документов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Программа и методика испытаний - требования, подлежащие проверке при испытании программы, а также порядок и методы их контроля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Техническое задание - назначение и область применения программы, технические, технико-экономические и специальные требования, предъявляемые к программе, необходимые стадии и сроки разработки, виды испытаний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Пояснительная записка - схема алгоритма, общее описание алгоритма и (или) функционирования программы, а также обоснование принятых технических и технико-экономических решений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Эксплуатационные документы - сведения для обеспечения функционирования и эксплуатации программы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smtClean="0"/>
              <a:t>Виды эксплуатационных документов </a:t>
            </a:r>
          </a:p>
        </p:txBody>
      </p:sp>
      <p:sp>
        <p:nvSpPr>
          <p:cNvPr id="7782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Ведомость эксплуатационных документов</a:t>
            </a:r>
          </a:p>
          <a:p>
            <a:r>
              <a:rPr lang="ru-RU" smtClean="0"/>
              <a:t>Формуляр</a:t>
            </a:r>
          </a:p>
          <a:p>
            <a:r>
              <a:rPr lang="ru-RU" smtClean="0"/>
              <a:t>Описание применения</a:t>
            </a:r>
          </a:p>
          <a:p>
            <a:r>
              <a:rPr lang="ru-RU" smtClean="0"/>
              <a:t>Руководство системного программиста</a:t>
            </a:r>
          </a:p>
          <a:p>
            <a:r>
              <a:rPr lang="ru-RU" smtClean="0"/>
              <a:t>Руководство программиста</a:t>
            </a:r>
          </a:p>
          <a:p>
            <a:r>
              <a:rPr lang="ru-RU" smtClean="0"/>
              <a:t>Руководство оператора</a:t>
            </a:r>
          </a:p>
          <a:p>
            <a:r>
              <a:rPr lang="ru-RU" smtClean="0"/>
              <a:t>Описание языка</a:t>
            </a:r>
          </a:p>
          <a:p>
            <a:r>
              <a:rPr lang="ru-RU" smtClean="0"/>
              <a:t>Руководство по техническому обслуживанию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788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098" t="11652" r="29190" b="9598"/>
          <a:stretch>
            <a:fillRect/>
          </a:stretch>
        </p:blipFill>
        <p:spPr>
          <a:xfrm>
            <a:off x="0" y="0"/>
            <a:ext cx="8404225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 smtClean="0"/>
              <a:t>Требования к программным документам, выполненным печатным способом </a:t>
            </a:r>
            <a:endParaRPr lang="ru-RU" sz="4400"/>
          </a:p>
        </p:txBody>
      </p:sp>
      <p:sp>
        <p:nvSpPr>
          <p:cNvPr id="79874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b="1" smtClean="0"/>
              <a:t>ГОСТ 19.106-78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Расположение материалов программного документа 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2268538" y="2133600"/>
            <a:ext cx="3311525" cy="935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Программный документ</a:t>
            </a:r>
          </a:p>
        </p:txBody>
      </p:sp>
      <p:sp>
        <p:nvSpPr>
          <p:cNvPr id="7" name="Овал 6"/>
          <p:cNvSpPr/>
          <p:nvPr/>
        </p:nvSpPr>
        <p:spPr>
          <a:xfrm>
            <a:off x="2987675" y="3573463"/>
            <a:ext cx="2016125" cy="792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Титульная часть</a:t>
            </a:r>
          </a:p>
        </p:txBody>
      </p:sp>
      <p:sp>
        <p:nvSpPr>
          <p:cNvPr id="10" name="Овал 9"/>
          <p:cNvSpPr/>
          <p:nvPr/>
        </p:nvSpPr>
        <p:spPr>
          <a:xfrm>
            <a:off x="2916238" y="4868863"/>
            <a:ext cx="2303462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Часть регистрации изменений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Титульная часть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лист утверждения (не входит в общее количество листов документа);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титульный лист (первый лист документа);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информационная часть: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аннотация;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лист содержания;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основная часть: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текст документа (с рисунками, таблицами и т.п.);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перечень терминов и их определений;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перечень сокращений;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приложения;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предметный указатель; </a:t>
            </a:r>
            <a:endParaRPr lang="ru-RU" sz="2000" dirty="0" smtClean="0"/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 smtClean="0"/>
              <a:t>перечень ссылочных документов; </a:t>
            </a:r>
            <a:endParaRPr lang="ru-RU" sz="2000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Часть регистрации изменений</a:t>
            </a:r>
          </a:p>
        </p:txBody>
      </p:sp>
      <p:sp>
        <p:nvSpPr>
          <p:cNvPr id="8294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лист регистрации изменений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Заголовок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ru-RU" b="1" smtClean="0"/>
              <a:t>Построение документа</a:t>
            </a:r>
            <a:endParaRPr lang="ru-RU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288" y="1412875"/>
            <a:ext cx="8291512" cy="49117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При необходимости допускается делить документ на части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Аннотацию размещают на отдельных страницах, снабжают заголовком "АННОТАЦИЯ", нумеруют и включают в содержание документа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Содержание документа размещают на отдельной странице, снабжают заголовком "СОДЕРЖАНИЕ" и включают в общее количество страниц документа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Текст каждого документа, при необходимости, разбивается на пункты, а пункты - на подпункты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Заголовки разделов пишут прописными буквами и размещают симметрично относительно правой и левой границ текста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Разделы, подразделы, пункты и подпункты следует нумеровать арабскими цифрами с точкой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Прямоугольник 1"/>
          <p:cNvSpPr>
            <a:spLocks noChangeArrowheads="1"/>
          </p:cNvSpPr>
          <p:nvPr/>
        </p:nvSpPr>
        <p:spPr bwMode="auto">
          <a:xfrm>
            <a:off x="468313" y="981075"/>
            <a:ext cx="8064500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i="1">
                <a:latin typeface="Constantia" pitchFamily="18" charset="0"/>
              </a:rPr>
              <a:t>Стандарт </a:t>
            </a:r>
            <a:r>
              <a:rPr lang="ru-RU">
                <a:latin typeface="Constantia" pitchFamily="18" charset="0"/>
              </a:rPr>
              <a:t>— это нормативный документ, разработанный на основе консенсуса, утвержденный признанным органом, направленный на достижение оптимальной степени упорядочения в определенной области.</a:t>
            </a:r>
          </a:p>
          <a:p>
            <a:endParaRPr lang="ru-RU" b="1">
              <a:latin typeface="Constantia" pitchFamily="18" charset="0"/>
            </a:endParaRPr>
          </a:p>
          <a:p>
            <a:r>
              <a:rPr lang="ru-RU" b="1">
                <a:latin typeface="Constantia" pitchFamily="18" charset="0"/>
              </a:rPr>
              <a:t>Документ технических условий </a:t>
            </a:r>
            <a:r>
              <a:rPr lang="ru-RU">
                <a:latin typeface="Constantia" pitchFamily="18" charset="0"/>
              </a:rPr>
              <a:t>(technical specification) устанавливает технические требования к продукции, услуге, процессу.  </a:t>
            </a:r>
          </a:p>
          <a:p>
            <a:endParaRPr lang="ru-RU">
              <a:latin typeface="Constantia" pitchFamily="18" charset="0"/>
            </a:endParaRPr>
          </a:p>
          <a:p>
            <a:r>
              <a:rPr lang="ru-RU" b="1">
                <a:latin typeface="Constantia" pitchFamily="18" charset="0"/>
              </a:rPr>
              <a:t>Свод правил</a:t>
            </a:r>
            <a:r>
              <a:rPr lang="ru-RU">
                <a:latin typeface="Constantia" pitchFamily="18" charset="0"/>
              </a:rPr>
              <a:t> обычно разрабатывается для процессов проектирования, монтажа оборудования и конструкций, технического обслуживания или эксплуатации объектов, конструкций, изделий. Технические правила, содержащиеся в документе, носят рекомендательный характер.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14041" r="45451" b="7738"/>
          <a:stretch/>
        </p:blipFill>
        <p:spPr bwMode="auto">
          <a:xfrm>
            <a:off x="2017486" y="140846"/>
            <a:ext cx="5866882" cy="660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7384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Текст документа</a:t>
            </a:r>
            <a:endParaRPr lang="ru-RU" smtClean="0"/>
          </a:p>
        </p:txBody>
      </p:sp>
      <p:sp>
        <p:nvSpPr>
          <p:cNvPr id="4" name="Загнутый угол 3"/>
          <p:cNvSpPr/>
          <p:nvPr/>
        </p:nvSpPr>
        <p:spPr>
          <a:xfrm>
            <a:off x="539750" y="1989138"/>
            <a:ext cx="3527425" cy="1439862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кратким, четким, исключающим возможность неверного толкования</a:t>
            </a:r>
          </a:p>
        </p:txBody>
      </p:sp>
      <p:sp>
        <p:nvSpPr>
          <p:cNvPr id="5" name="Загнутый угол 4"/>
          <p:cNvSpPr/>
          <p:nvPr/>
        </p:nvSpPr>
        <p:spPr>
          <a:xfrm>
            <a:off x="4643438" y="2133600"/>
            <a:ext cx="3673475" cy="1511300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Сноска обозначается цифрой со скобкой, вынесенной на уровень линии верхнего обреза шрифта</a:t>
            </a:r>
          </a:p>
        </p:txBody>
      </p:sp>
      <p:sp>
        <p:nvSpPr>
          <p:cNvPr id="6" name="Загнутый угол 5"/>
          <p:cNvSpPr/>
          <p:nvPr/>
        </p:nvSpPr>
        <p:spPr>
          <a:xfrm>
            <a:off x="4787900" y="3789363"/>
            <a:ext cx="4032250" cy="1800225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Текст сноски располагают в конце страницы и отделяют от основного текста линией длиной 3 см, проведенной в левой части страницы</a:t>
            </a:r>
          </a:p>
        </p:txBody>
      </p:sp>
      <p:sp>
        <p:nvSpPr>
          <p:cNvPr id="7" name="Загнутый угол 6"/>
          <p:cNvSpPr/>
          <p:nvPr/>
        </p:nvSpPr>
        <p:spPr>
          <a:xfrm>
            <a:off x="468313" y="3644900"/>
            <a:ext cx="3816350" cy="2592388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Термины и определения должны быть едиными и соответствовать установленным стандартам, а при их отсутствии - общепринятым в научно-технической литературе, и приводиться в перечне терминов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 сноски</a:t>
            </a:r>
          </a:p>
        </p:txBody>
      </p:sp>
      <p:pic>
        <p:nvPicPr>
          <p:cNvPr id="86018" name="Рисунок 3"/>
          <p:cNvPicPr>
            <a:picLocks noChangeAspect="1"/>
          </p:cNvPicPr>
          <p:nvPr/>
        </p:nvPicPr>
        <p:blipFill>
          <a:blip r:embed="rId2" cstate="print"/>
          <a:srcRect l="1741" r="1741"/>
          <a:stretch>
            <a:fillRect/>
          </a:stretch>
        </p:blipFill>
        <p:spPr bwMode="auto">
          <a:xfrm>
            <a:off x="107950" y="2420938"/>
            <a:ext cx="8928100" cy="260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Иллюстрации</a:t>
            </a:r>
            <a:endParaRPr lang="ru-RU" smtClean="0"/>
          </a:p>
        </p:txBody>
      </p:sp>
      <p:sp>
        <p:nvSpPr>
          <p:cNvPr id="87042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4" name="Загнутый угол 3"/>
          <p:cNvSpPr/>
          <p:nvPr/>
        </p:nvSpPr>
        <p:spPr>
          <a:xfrm>
            <a:off x="468313" y="1989138"/>
            <a:ext cx="3311525" cy="935037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 тексте документа и (или) в приложениях</a:t>
            </a:r>
          </a:p>
        </p:txBody>
      </p:sp>
      <p:sp>
        <p:nvSpPr>
          <p:cNvPr id="5" name="Загнутый угол 4"/>
          <p:cNvSpPr/>
          <p:nvPr/>
        </p:nvSpPr>
        <p:spPr>
          <a:xfrm>
            <a:off x="755650" y="3429000"/>
            <a:ext cx="4321175" cy="1439863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Иллюстрации, если их в данном документе более одной, нумеруют арабскими цифрами в пределах всего документа</a:t>
            </a:r>
          </a:p>
        </p:txBody>
      </p:sp>
      <p:sp>
        <p:nvSpPr>
          <p:cNvPr id="6" name="Загнутый угол 5"/>
          <p:cNvSpPr/>
          <p:nvPr/>
        </p:nvSpPr>
        <p:spPr>
          <a:xfrm>
            <a:off x="4859338" y="2133600"/>
            <a:ext cx="3816350" cy="1582738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 приложениях иллюстрации нумеруются в пределах каждого приложения в порядке, установленном для основного текста документа. </a:t>
            </a:r>
          </a:p>
        </p:txBody>
      </p:sp>
      <p:sp>
        <p:nvSpPr>
          <p:cNvPr id="7" name="Загнутый угол 6"/>
          <p:cNvSpPr/>
          <p:nvPr/>
        </p:nvSpPr>
        <p:spPr>
          <a:xfrm>
            <a:off x="5003800" y="4005263"/>
            <a:ext cx="3671888" cy="1008062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Ссылки на иллюстрации дают по типу: "рис.12" или "(рис.12)"</a:t>
            </a:r>
          </a:p>
        </p:txBody>
      </p:sp>
      <p:sp>
        <p:nvSpPr>
          <p:cNvPr id="8" name="Загнутый угол 7"/>
          <p:cNvSpPr/>
          <p:nvPr/>
        </p:nvSpPr>
        <p:spPr>
          <a:xfrm>
            <a:off x="1116013" y="5157788"/>
            <a:ext cx="6840537" cy="1079500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Иллюстрации могут иметь тематический заголовок и подрисуночный текст, поясняющий содержание иллюстрации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 иллюстрации</a:t>
            </a:r>
          </a:p>
        </p:txBody>
      </p:sp>
      <p:pic>
        <p:nvPicPr>
          <p:cNvPr id="88066" name="Рисунок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6525"/>
            <a:ext cx="7859713" cy="657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Формулы</a:t>
            </a:r>
            <a:endParaRPr lang="ru-RU" smtClean="0"/>
          </a:p>
        </p:txBody>
      </p:sp>
      <p:sp>
        <p:nvSpPr>
          <p:cNvPr id="4" name="Загнутый угол 3"/>
          <p:cNvSpPr/>
          <p:nvPr/>
        </p:nvSpPr>
        <p:spPr>
          <a:xfrm>
            <a:off x="468313" y="1989138"/>
            <a:ext cx="4608512" cy="1439862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Формулы в документе, если их более одной, нумеруются арабскими цифрами, номер ставят с правой стороны страницы, в скобках на уровне формулы. 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5292725" y="1916113"/>
            <a:ext cx="3681413" cy="2017712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marL="274320" indent="-274320" algn="ctr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 smtClean="0">
                <a:solidFill>
                  <a:schemeClr val="tx1"/>
                </a:solidFill>
              </a:rPr>
              <a:t>В пределах всего документа или его частей, в случае деления документа на части, формулы имеют сквозную нумерацию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Загнутый угол 5"/>
          <p:cNvSpPr/>
          <p:nvPr/>
        </p:nvSpPr>
        <p:spPr>
          <a:xfrm>
            <a:off x="755650" y="3716338"/>
            <a:ext cx="3671888" cy="1081087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Ссылки в тексте на порядковый номер формулы дают в скобках, например: "в формуле (3)"</a:t>
            </a:r>
          </a:p>
        </p:txBody>
      </p:sp>
      <p:sp>
        <p:nvSpPr>
          <p:cNvPr id="7" name="Загнутый угол 6"/>
          <p:cNvSpPr/>
          <p:nvPr/>
        </p:nvSpPr>
        <p:spPr>
          <a:xfrm>
            <a:off x="4787900" y="3644900"/>
            <a:ext cx="4105275" cy="1728788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При делении документа на части номер части ставится перед порядковым номером формулы и отделяется от последней точкой, например: "в формуле (1.4)"</a:t>
            </a:r>
          </a:p>
        </p:txBody>
      </p:sp>
      <p:sp>
        <p:nvSpPr>
          <p:cNvPr id="8" name="Загнутый угол 7"/>
          <p:cNvSpPr/>
          <p:nvPr/>
        </p:nvSpPr>
        <p:spPr>
          <a:xfrm>
            <a:off x="468313" y="5084763"/>
            <a:ext cx="8496300" cy="1773237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/>
                </a:solidFill>
              </a:rPr>
              <a:t>Значение символов, входящих в формулу, должны быть приведены непосредственно под формулой. Значение каждого символа печатают с новой строки в той последовательности, в какой они приведены в формуле. Первая строка расшифровки должна начинаться со слова "где", без двоеточия после него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 формулы</a:t>
            </a:r>
          </a:p>
        </p:txBody>
      </p:sp>
      <p:pic>
        <p:nvPicPr>
          <p:cNvPr id="90114" name="Рисунок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2852738"/>
            <a:ext cx="83693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Ссылки</a:t>
            </a:r>
            <a:endParaRPr lang="ru-RU" smtClean="0"/>
          </a:p>
        </p:txBody>
      </p:sp>
      <p:sp>
        <p:nvSpPr>
          <p:cNvPr id="4" name="Загнутый угол 3"/>
          <p:cNvSpPr/>
          <p:nvPr/>
        </p:nvSpPr>
        <p:spPr>
          <a:xfrm>
            <a:off x="539750" y="1989138"/>
            <a:ext cx="5472113" cy="1295400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/>
                </a:solidFill>
              </a:rPr>
              <a:t>Ссылаться следует на документ в целом или на его разделы (с указанием обозначения и наименования документа, номера и наименования раздела или приложения)</a:t>
            </a:r>
          </a:p>
        </p:txBody>
      </p:sp>
      <p:sp>
        <p:nvSpPr>
          <p:cNvPr id="5" name="Загнутый угол 4"/>
          <p:cNvSpPr/>
          <p:nvPr/>
        </p:nvSpPr>
        <p:spPr>
          <a:xfrm>
            <a:off x="611188" y="3429000"/>
            <a:ext cx="8064500" cy="1439863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Допускается указывать только обозначение документа и (или) разделов без указания их наименований. Ссылки на отдельные подразделы, пункты и иллюстрации другого документа не допускаются. </a:t>
            </a:r>
          </a:p>
        </p:txBody>
      </p:sp>
      <p:sp>
        <p:nvSpPr>
          <p:cNvPr id="6" name="Загнутый угол 5"/>
          <p:cNvSpPr/>
          <p:nvPr/>
        </p:nvSpPr>
        <p:spPr>
          <a:xfrm>
            <a:off x="2339975" y="5084763"/>
            <a:ext cx="6264275" cy="1368425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Допускаются ссылки внутри документа на пункты, иллюстрации и отдельные подразделы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Примечания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0" y="2349500"/>
            <a:ext cx="3095625" cy="223202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 примечаниях к тексту и таблицам указывают только справочные и пояснительные данные</a:t>
            </a:r>
          </a:p>
        </p:txBody>
      </p:sp>
      <p:sp>
        <p:nvSpPr>
          <p:cNvPr id="5" name="Овал 4"/>
          <p:cNvSpPr/>
          <p:nvPr/>
        </p:nvSpPr>
        <p:spPr>
          <a:xfrm>
            <a:off x="2916238" y="1557338"/>
            <a:ext cx="3024187" cy="2087562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Одно примечание не нумеруется. После слова "Примечание" ставят точку</a:t>
            </a:r>
          </a:p>
        </p:txBody>
      </p:sp>
      <p:sp>
        <p:nvSpPr>
          <p:cNvPr id="6" name="Овал 5"/>
          <p:cNvSpPr/>
          <p:nvPr/>
        </p:nvSpPr>
        <p:spPr>
          <a:xfrm>
            <a:off x="5724525" y="2349500"/>
            <a:ext cx="3419475" cy="223202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Несколько примечаний следует нумеровать по порядку арабскими цифрами с точкой</a:t>
            </a:r>
          </a:p>
        </p:txBody>
      </p:sp>
      <p:sp>
        <p:nvSpPr>
          <p:cNvPr id="7" name="Овал 6"/>
          <p:cNvSpPr/>
          <p:nvPr/>
        </p:nvSpPr>
        <p:spPr>
          <a:xfrm>
            <a:off x="4859338" y="4652963"/>
            <a:ext cx="3384550" cy="1944687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После слова "Примечания" ставят двоеточие</a:t>
            </a:r>
          </a:p>
        </p:txBody>
      </p:sp>
      <p:sp>
        <p:nvSpPr>
          <p:cNvPr id="8" name="Овал 7"/>
          <p:cNvSpPr/>
          <p:nvPr/>
        </p:nvSpPr>
        <p:spPr>
          <a:xfrm>
            <a:off x="971550" y="4652963"/>
            <a:ext cx="3671888" cy="1944687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Текст примечаний допускается печатать только через один интервал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Пример примечания</a:t>
            </a:r>
            <a:endParaRPr lang="ru-RU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827088" y="2951163"/>
            <a:ext cx="6624637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ru-RU" altLang="ru-RU">
                <a:solidFill>
                  <a:srgbClr val="000000"/>
                </a:solidFill>
                <a:latin typeface="Arial Unicode MS" pitchFamily="34" charset="-128"/>
              </a:rPr>
              <a:t>П р и м е ч а н и е . </a:t>
            </a:r>
            <a:r>
              <a:rPr lang="en-US" altLang="ru-RU">
                <a:solidFill>
                  <a:srgbClr val="000000"/>
                </a:solidFill>
                <a:latin typeface="Arial Unicode MS" pitchFamily="34" charset="-128"/>
              </a:rPr>
              <a:t>__________________</a:t>
            </a:r>
            <a:r>
              <a:rPr lang="ru-RU" altLang="ru-RU">
                <a:solidFill>
                  <a:srgbClr val="000000"/>
                </a:solidFill>
                <a:latin typeface="Arial Unicode MS" pitchFamily="34" charset="-128"/>
              </a:rPr>
              <a:t>____</a:t>
            </a:r>
            <a:r>
              <a:rPr lang="en-US" altLang="ru-RU">
                <a:solidFill>
                  <a:srgbClr val="000000"/>
                </a:solidFill>
                <a:latin typeface="Arial Unicode MS" pitchFamily="34" charset="-128"/>
              </a:rPr>
              <a:t>___________</a:t>
            </a:r>
            <a:r>
              <a:rPr lang="ru-RU" altLang="ru-RU" u="sng">
                <a:solidFill>
                  <a:srgbClr val="000000"/>
                </a:solidFill>
                <a:latin typeface="Arial Unicode MS" pitchFamily="34" charset="-128"/>
              </a:rPr>
              <a:t> </a:t>
            </a:r>
            <a:endParaRPr lang="ru-RU" altLang="ru-RU"/>
          </a:p>
          <a:p>
            <a:pPr eaLnBrk="0" hangingPunct="0"/>
            <a:r>
              <a:rPr lang="ru-RU" altLang="ru-RU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или</a:t>
            </a:r>
            <a:endParaRPr lang="ru-RU" altLang="ru-RU">
              <a:solidFill>
                <a:srgbClr val="000000"/>
              </a:solidFill>
              <a:latin typeface="Arial Unicode MS" pitchFamily="34" charset="-128"/>
            </a:endParaRPr>
          </a:p>
          <a:p>
            <a:pPr eaLnBrk="0" hangingPunct="0"/>
            <a:r>
              <a:rPr lang="ru-RU" altLang="ru-RU">
                <a:solidFill>
                  <a:srgbClr val="000000"/>
                </a:solidFill>
                <a:latin typeface="Arial Unicode MS" pitchFamily="34" charset="-128"/>
              </a:rPr>
              <a:t>П р и м е ч а н и я: </a:t>
            </a:r>
            <a:endParaRPr lang="en-US" altLang="ru-RU">
              <a:solidFill>
                <a:srgbClr val="000000"/>
              </a:solidFill>
              <a:latin typeface="Arial Unicode MS" pitchFamily="34" charset="-128"/>
            </a:endParaRPr>
          </a:p>
          <a:p>
            <a:pPr eaLnBrk="0" hangingPunct="0"/>
            <a:r>
              <a:rPr lang="ru-RU" altLang="ru-RU">
                <a:solidFill>
                  <a:srgbClr val="000000"/>
                </a:solidFill>
                <a:latin typeface="Arial Unicode MS" pitchFamily="34" charset="-128"/>
              </a:rPr>
              <a:t>1. </a:t>
            </a:r>
            <a:r>
              <a:rPr lang="en-US" altLang="ru-RU">
                <a:solidFill>
                  <a:srgbClr val="000000"/>
                </a:solidFill>
                <a:latin typeface="Arial Unicode MS" pitchFamily="34" charset="-128"/>
              </a:rPr>
              <a:t>__________________________________________________</a:t>
            </a:r>
          </a:p>
          <a:p>
            <a:pPr eaLnBrk="0" hangingPunct="0"/>
            <a:r>
              <a:rPr lang="ru-RU" altLang="ru-RU">
                <a:solidFill>
                  <a:srgbClr val="000000"/>
                </a:solidFill>
                <a:latin typeface="Arial Unicode MS" pitchFamily="34" charset="-128"/>
              </a:rPr>
              <a:t>2. </a:t>
            </a:r>
            <a:r>
              <a:rPr lang="en-US" altLang="ru-RU">
                <a:solidFill>
                  <a:srgbClr val="000000"/>
                </a:solidFill>
                <a:latin typeface="Arial Unicode MS" pitchFamily="34" charset="-128"/>
              </a:rPr>
              <a:t>__________________________________________________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 smtClean="0"/>
              <a:t>Организации, разрабатывающие стандарты</a:t>
            </a:r>
            <a:endParaRPr lang="ru-RU" dirty="0"/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smtClean="0"/>
              <a:t>Международная организация по стандартизации (ИСО)</a:t>
            </a:r>
            <a:endParaRPr lang="ru-RU" smtClean="0"/>
          </a:p>
          <a:p>
            <a:r>
              <a:rPr lang="ru-RU" b="1" smtClean="0"/>
              <a:t>Международная электротехническая комиссия (МЭК)</a:t>
            </a:r>
            <a:endParaRPr lang="ru-RU" smtClean="0"/>
          </a:p>
          <a:p>
            <a:r>
              <a:rPr lang="ru-RU" b="1" smtClean="0"/>
              <a:t>Объединенный технический комитет(JTC1)</a:t>
            </a:r>
            <a:endParaRPr lang="ru-RU" smtClean="0"/>
          </a:p>
          <a:p>
            <a:r>
              <a:rPr lang="ru-RU" b="1" smtClean="0"/>
              <a:t>Государственный комитет РФ по стандартизации</a:t>
            </a:r>
            <a:endParaRPr lang="ru-RU" smtClean="0"/>
          </a:p>
          <a:p>
            <a:r>
              <a:rPr lang="ru-RU" b="1" smtClean="0"/>
              <a:t>Внутрифирменные (внутрикорпоративные) стандарты</a:t>
            </a:r>
            <a:endParaRPr lang="ru-RU" smtClean="0"/>
          </a:p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Сокращения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900113" y="1916113"/>
            <a:ext cx="5472112" cy="144145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1"/>
                </a:solidFill>
              </a:rPr>
              <a:t>Сокращения слов в тексте и надписях под иллюстрациями не допускаются, за исключением</a:t>
            </a:r>
          </a:p>
        </p:txBody>
      </p:sp>
      <p:cxnSp>
        <p:nvCxnSpPr>
          <p:cNvPr id="7" name="Соединительная линия уступом 6"/>
          <p:cNvCxnSpPr>
            <a:endCxn id="8" idx="1"/>
          </p:cNvCxnSpPr>
          <p:nvPr/>
        </p:nvCxnSpPr>
        <p:spPr>
          <a:xfrm>
            <a:off x="1476375" y="3357563"/>
            <a:ext cx="863600" cy="79216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Скругленный прямоугольник 7"/>
          <p:cNvSpPr/>
          <p:nvPr/>
        </p:nvSpPr>
        <p:spPr>
          <a:xfrm>
            <a:off x="2339975" y="3644900"/>
            <a:ext cx="6624638" cy="1008063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1"/>
                </a:solidFill>
              </a:rPr>
              <a:t>сокращений, установленных в ГОСТ 2.316-68, и общепринятых в русском языке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619250" y="4868863"/>
            <a:ext cx="7345363" cy="1728787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1"/>
                </a:solidFill>
              </a:rPr>
              <a:t>сокращений, применяемых для обозначения программ, их частей и режимов работы, в языках управления заданиями, в средствах настройки программы и т.п., обозначаемых буквами латинского алфавита</a:t>
            </a:r>
          </a:p>
        </p:txBody>
      </p:sp>
      <p:cxnSp>
        <p:nvCxnSpPr>
          <p:cNvPr id="11" name="Shape 10"/>
          <p:cNvCxnSpPr/>
          <p:nvPr/>
        </p:nvCxnSpPr>
        <p:spPr>
          <a:xfrm rot="16200000" flipH="1">
            <a:off x="251619" y="4364832"/>
            <a:ext cx="2374900" cy="3603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3058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/>
              <a:t>Приложения</a:t>
            </a:r>
            <a:endParaRPr lang="ru-RU" dirty="0"/>
          </a:p>
        </p:txBody>
      </p:sp>
      <p:sp>
        <p:nvSpPr>
          <p:cNvPr id="3" name="Загнутый угол 2"/>
          <p:cNvSpPr/>
          <p:nvPr/>
        </p:nvSpPr>
        <p:spPr>
          <a:xfrm>
            <a:off x="611188" y="1773238"/>
            <a:ext cx="4392612" cy="1727200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/>
                </a:solidFill>
              </a:rPr>
              <a:t>Приложения оформляют как продолжение данного документа на последующих страницах или выпускают в виде отдельного документа</a:t>
            </a:r>
          </a:p>
        </p:txBody>
      </p:sp>
      <p:sp>
        <p:nvSpPr>
          <p:cNvPr id="4" name="Загнутый угол 3"/>
          <p:cNvSpPr/>
          <p:nvPr/>
        </p:nvSpPr>
        <p:spPr>
          <a:xfrm>
            <a:off x="5364163" y="1700213"/>
            <a:ext cx="3455987" cy="2160587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/>
                </a:solidFill>
              </a:rPr>
              <a:t>Каждое приложение должно начинаться с новой страницы с указанием в правом верхнем углу слова "Приложение" и иметь тематический заголовок</a:t>
            </a:r>
          </a:p>
        </p:txBody>
      </p:sp>
      <p:sp>
        <p:nvSpPr>
          <p:cNvPr id="5" name="Загнутый угол 4"/>
          <p:cNvSpPr/>
          <p:nvPr/>
        </p:nvSpPr>
        <p:spPr>
          <a:xfrm>
            <a:off x="468313" y="3860800"/>
            <a:ext cx="4608512" cy="1368425"/>
          </a:xfrm>
          <a:prstGeom prst="foldedCorner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/>
                </a:solidFill>
              </a:rPr>
              <a:t>При наличии в документе более одного приложения все приложения нумеруют арабскими цифрами (без знака №)</a:t>
            </a:r>
          </a:p>
        </p:txBody>
      </p:sp>
      <p:sp>
        <p:nvSpPr>
          <p:cNvPr id="6" name="Овал 5"/>
          <p:cNvSpPr/>
          <p:nvPr/>
        </p:nvSpPr>
        <p:spPr>
          <a:xfrm>
            <a:off x="5580063" y="5084763"/>
            <a:ext cx="3024187" cy="158432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/>
                </a:solidFill>
              </a:rPr>
              <a:t>например: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i="1" dirty="0">
                <a:solidFill>
                  <a:schemeClr val="tx1"/>
                </a:solidFill>
              </a:rPr>
              <a:t>Приложение 1, Приложение 2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8" name="Shape 7"/>
          <p:cNvCxnSpPr>
            <a:stCxn id="5" idx="3"/>
            <a:endCxn id="6" idx="0"/>
          </p:cNvCxnSpPr>
          <p:nvPr/>
        </p:nvCxnSpPr>
        <p:spPr>
          <a:xfrm>
            <a:off x="5076825" y="4545013"/>
            <a:ext cx="2016125" cy="5397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Вопросы для самопроверки</a:t>
            </a:r>
            <a:endParaRPr lang="ru-RU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Дайте определение понятиям «Компонент» и «Комплекс».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Перечислите виды программных документов.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Что входит в титульную часть программного документа?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Как оформляется сноска?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Как оформляются иллюстрации?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Как оформляются формулы?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Как оформляются примечания?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Можно ли использовать сокращения в тексте и надписях под иллюстрациями?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Основные надписи</a:t>
            </a:r>
            <a:endParaRPr lang="ru-RU"/>
          </a:p>
        </p:txBody>
      </p:sp>
      <p:sp>
        <p:nvSpPr>
          <p:cNvPr id="97282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b="1" smtClean="0"/>
              <a:t>ГОСТ 19.104-78</a:t>
            </a:r>
          </a:p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Заголовок 1"/>
          <p:cNvSpPr>
            <a:spLocks noGrp="1"/>
          </p:cNvSpPr>
          <p:nvPr>
            <p:ph type="title"/>
          </p:nvPr>
        </p:nvSpPr>
        <p:spPr>
          <a:xfrm>
            <a:off x="684213" y="0"/>
            <a:ext cx="8229600" cy="1143000"/>
          </a:xfrm>
        </p:spPr>
        <p:txBody>
          <a:bodyPr/>
          <a:lstStyle/>
          <a:p>
            <a:r>
              <a:rPr lang="ru-RU" smtClean="0"/>
              <a:t>Форма титульного листа</a:t>
            </a:r>
          </a:p>
        </p:txBody>
      </p:sp>
      <p:pic>
        <p:nvPicPr>
          <p:cNvPr id="98306" name="Рисунок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176338"/>
            <a:ext cx="503872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7" name="TextBox 6"/>
          <p:cNvSpPr txBox="1">
            <a:spLocks noChangeArrowheads="1"/>
          </p:cNvSpPr>
          <p:nvPr/>
        </p:nvSpPr>
        <p:spPr bwMode="auto">
          <a:xfrm>
            <a:off x="5289550" y="1052513"/>
            <a:ext cx="3854450" cy="591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1</a:t>
            </a:r>
            <a:r>
              <a:rPr lang="ru-RU">
                <a:latin typeface="Constantia" pitchFamily="18" charset="0"/>
              </a:rPr>
              <a:t> - наименование ведомства или министерства, в систему которого входит организация;</a:t>
            </a:r>
          </a:p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2</a:t>
            </a:r>
            <a:r>
              <a:rPr lang="ru-RU">
                <a:latin typeface="Constantia" pitchFamily="18" charset="0"/>
              </a:rPr>
              <a:t> -  в левой части от заказчика, в правой части от разработчика;</a:t>
            </a:r>
          </a:p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3</a:t>
            </a:r>
            <a:r>
              <a:rPr lang="ru-RU">
                <a:latin typeface="Constantia" pitchFamily="18" charset="0"/>
              </a:rPr>
              <a:t> - полное наименование;</a:t>
            </a:r>
          </a:p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4</a:t>
            </a:r>
            <a:r>
              <a:rPr lang="ru-RU">
                <a:latin typeface="Constantia" pitchFamily="18" charset="0"/>
              </a:rPr>
              <a:t> - обозначение документа и указание вида носителя данных;</a:t>
            </a:r>
          </a:p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5</a:t>
            </a:r>
            <a:r>
              <a:rPr lang="ru-RU">
                <a:latin typeface="Constantia" pitchFamily="18" charset="0"/>
              </a:rPr>
              <a:t> - указывают объем документа;</a:t>
            </a:r>
          </a:p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6</a:t>
            </a:r>
            <a:r>
              <a:rPr lang="ru-RU">
                <a:latin typeface="Constantia" pitchFamily="18" charset="0"/>
              </a:rPr>
              <a:t> - должности и подписи руководителя организации;</a:t>
            </a:r>
          </a:p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7</a:t>
            </a:r>
            <a:r>
              <a:rPr lang="ru-RU">
                <a:latin typeface="Constantia" pitchFamily="18" charset="0"/>
              </a:rPr>
              <a:t> - год издания (утверждения) документа (без указания слова «год» или «г»);</a:t>
            </a:r>
          </a:p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8</a:t>
            </a:r>
            <a:r>
              <a:rPr lang="ru-RU">
                <a:latin typeface="Constantia" pitchFamily="18" charset="0"/>
              </a:rPr>
              <a:t> - отметка об учете и хранении;</a:t>
            </a:r>
          </a:p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9</a:t>
            </a:r>
            <a:r>
              <a:rPr lang="ru-RU">
                <a:latin typeface="Constantia" pitchFamily="18" charset="0"/>
              </a:rPr>
              <a:t> - строка изменений;</a:t>
            </a:r>
          </a:p>
          <a:p>
            <a:r>
              <a:rPr lang="ru-RU">
                <a:latin typeface="Constantia" pitchFamily="18" charset="0"/>
              </a:rPr>
              <a:t>поле </a:t>
            </a:r>
            <a:r>
              <a:rPr lang="ru-RU" i="1">
                <a:latin typeface="Constantia" pitchFamily="18" charset="0"/>
              </a:rPr>
              <a:t>10</a:t>
            </a:r>
            <a:r>
              <a:rPr lang="ru-RU">
                <a:latin typeface="Constantia" pitchFamily="18" charset="0"/>
              </a:rPr>
              <a:t> - литера документа.</a:t>
            </a:r>
          </a:p>
          <a:p>
            <a:endParaRPr lang="ru-RU"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mtClean="0"/>
              <a:t>Техническое задание</a:t>
            </a:r>
            <a:endParaRPr lang="ru-RU"/>
          </a:p>
        </p:txBody>
      </p:sp>
      <p:sp>
        <p:nvSpPr>
          <p:cNvPr id="99330" name="Текст 2"/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r>
              <a:rPr lang="ru-RU" dirty="0" smtClean="0"/>
              <a:t>ГОСТ 19.201-79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Основные положения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Техническое задание оформляют в соответствии с ГОСТ 19.106-78 на листах формата 11 и 12 по ГОСТ 2.301-68, как правило, без заполнения полей листа. Номера листов (страниц) проставляются в верхней части листа над текстом [из п. 1.1 ГОСТ 19.201-78]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Лист утверждения и титульный лист оформляют в соответствии с ГОСТ 19.104-78.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Информационную часть (аннотацию и содержание), лист регистрации изменений допускается в документ не включать [из п. 1.2 ГОСТ 19.201-78]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Изменения и дополнения</a:t>
            </a:r>
            <a:endParaRPr lang="ru-RU" smtClean="0"/>
          </a:p>
        </p:txBody>
      </p:sp>
      <p:sp>
        <p:nvSpPr>
          <p:cNvPr id="101378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Для внесения изменений или дополнений в техническое задание на последующих стадиях разработки программы или программного изделия выпускают дополнение к нему.</a:t>
            </a:r>
          </a:p>
          <a:p>
            <a:r>
              <a:rPr lang="ru-RU" smtClean="0"/>
              <a:t>В разделе «Стадии и этапы разработки» следует явно указать возможность внесения изменений и дополнений в техническое задание: «Содержимое разделов настоящего технического задания может быть изменено и дополнено по согласованию с заказчиком»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Состав разделов ТЗ</a:t>
            </a:r>
            <a:endParaRPr lang="ru-RU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введение;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основания для разработки;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назначение разработки;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 к программе или программному изделию;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 к программной документации;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технико-экономические показатели;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стадии и этапы разработки;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порядок контроля и приемки;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в техническое задание допускается включать приложения.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Введение</a:t>
            </a:r>
            <a:endParaRPr lang="ru-RU" smtClean="0"/>
          </a:p>
        </p:txBody>
      </p:sp>
      <p:sp>
        <p:nvSpPr>
          <p:cNvPr id="10342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Наименование программы</a:t>
            </a:r>
          </a:p>
          <a:p>
            <a:pPr>
              <a:buFont typeface="Wingdings 2" pitchFamily="18" charset="2"/>
              <a:buNone/>
            </a:pPr>
            <a:r>
              <a:rPr lang="ru-RU" smtClean="0"/>
              <a:t>Наименование программы – «Текстовый редактор для работы с файлами формата rtf»</a:t>
            </a:r>
          </a:p>
          <a:p>
            <a:r>
              <a:rPr lang="ru-RU" smtClean="0"/>
              <a:t>Краткая характеристика области применения</a:t>
            </a:r>
          </a:p>
          <a:p>
            <a:pPr>
              <a:buFont typeface="Wingdings 2" pitchFamily="18" charset="2"/>
              <a:buNone/>
            </a:pPr>
            <a:r>
              <a:rPr lang="ru-RU" smtClean="0"/>
              <a:t>Программа предназначена к применению в профильных подразделениях на объектах заказчика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Для чего нужны внутрифирменные стандарты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достигаются лучшие показатели обучения персонала. Соответственно проще заменить человека в случае его увольнения. Отсюда следует, что можно брать на работу специалистов более низкой квалификации и доучивать их на месте без серьезных затрат для фирмы;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повышаются надежность и качество программного обеспечения;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повышается дружественность программного продукта, сокращаются сроки обучения конечного пользователя;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улучшается обслуживание, сокращаются сроки внедрения программного продукта.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Основания для разработки</a:t>
            </a:r>
            <a:endParaRPr lang="ru-RU" smtClean="0"/>
          </a:p>
        </p:txBody>
      </p:sp>
      <p:sp>
        <p:nvSpPr>
          <p:cNvPr id="104450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документ (документы), на основании которых ведется разработка;</a:t>
            </a:r>
          </a:p>
          <a:p>
            <a:r>
              <a:rPr lang="ru-RU" smtClean="0"/>
              <a:t>организация, утвердившая этот документ, и дата его утверждения;</a:t>
            </a:r>
          </a:p>
          <a:p>
            <a:r>
              <a:rPr lang="ru-RU" smtClean="0"/>
              <a:t>наименование и (или) условное обозначение темы разработки.</a:t>
            </a:r>
          </a:p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Назначение разработки</a:t>
            </a:r>
            <a:endParaRPr lang="ru-RU" smtClean="0"/>
          </a:p>
        </p:txBody>
      </p:sp>
      <p:sp>
        <p:nvSpPr>
          <p:cNvPr id="105474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Функциональное назначение</a:t>
            </a:r>
          </a:p>
          <a:p>
            <a:pPr>
              <a:buFont typeface="Wingdings 2" pitchFamily="18" charset="2"/>
              <a:buNone/>
            </a:pPr>
            <a:r>
              <a:rPr lang="ru-RU" smtClean="0"/>
              <a:t>В подразделе должно быть указано «укрупненное» функциональное назначение программы</a:t>
            </a:r>
          </a:p>
          <a:p>
            <a:r>
              <a:rPr lang="ru-RU" smtClean="0"/>
              <a:t>Эксплуатационное назначение</a:t>
            </a:r>
          </a:p>
          <a:p>
            <a:pPr>
              <a:buFont typeface="Wingdings 2" pitchFamily="18" charset="2"/>
              <a:buNone/>
            </a:pPr>
            <a:r>
              <a:rPr lang="ru-RU" smtClean="0"/>
              <a:t>Где, как, кем, с чем должна эксплуатироваться программа?</a:t>
            </a:r>
          </a:p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Требования к программе или программному изделию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 к функциональным характеристикам;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 к надежности;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условия эксплуатации;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 к составу и параметрам технических средств;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 к информационной и программной совместимости;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 к маркировке и упаковке;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требования к транспортированию и хранению;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специальные требования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Требования к программной документации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 smtClean="0"/>
              <a:t>должен быть указан предварительный состав программной документации и, при необходимости, специальные требования к ней [из п. 2.5а ГОСТ 19.201-78]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 smtClean="0"/>
              <a:t>Например: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техническое задание;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программа и методика испытаний;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руководство системного программиста;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руководство оператора;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ведомость эксплуатационных документов.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Технико-экономические показатели</a:t>
            </a:r>
            <a:endParaRPr lang="ru-RU" dirty="0"/>
          </a:p>
        </p:txBody>
      </p:sp>
      <p:sp>
        <p:nvSpPr>
          <p:cNvPr id="10854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18" charset="2"/>
              <a:buNone/>
            </a:pPr>
            <a:r>
              <a:rPr lang="ru-RU" smtClean="0"/>
              <a:t>В разделе «Технико-экономические показатели» должны быть указаны: ориентировочная экономическая эффективность, предполагаемая годовая потребность, экономические преимущества разработки по сравнению с лучшими отечественными и зарубежными образцами или аналогами [из п. 2.5 ГОСТ 19.201-78]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Стадии и этапы разработки</a:t>
            </a:r>
            <a:endParaRPr lang="ru-RU" smtClean="0"/>
          </a:p>
        </p:txBody>
      </p:sp>
      <p:sp>
        <p:nvSpPr>
          <p:cNvPr id="109570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18" charset="2"/>
              <a:buNone/>
            </a:pPr>
            <a:r>
              <a:rPr lang="ru-RU" smtClean="0"/>
              <a:t>В разделе «Стадии и этапы разработки» устанавливают необходимые стадии разработки, этапы и содержание работ (перечень программных документов, которые должны быть разработаны, согласованы и утверждены), а также, как правило, сроки разработки и определяют исполнителей [из п. 2.6 ГОСТ 19.201-78]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Стадии разработки</a:t>
            </a:r>
            <a:endParaRPr lang="ru-RU" smtClean="0"/>
          </a:p>
        </p:txBody>
      </p:sp>
      <p:sp>
        <p:nvSpPr>
          <p:cNvPr id="110594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18" charset="2"/>
              <a:buNone/>
            </a:pPr>
            <a:r>
              <a:rPr lang="ru-RU" smtClean="0"/>
              <a:t>Разработка должна быть проведена в три стадии:</a:t>
            </a:r>
          </a:p>
          <a:p>
            <a:r>
              <a:rPr lang="ru-RU" smtClean="0"/>
              <a:t>техническое задание;</a:t>
            </a:r>
          </a:p>
          <a:p>
            <a:r>
              <a:rPr lang="ru-RU" smtClean="0"/>
              <a:t>технический (и рабочий) проекты;</a:t>
            </a:r>
          </a:p>
          <a:p>
            <a:r>
              <a:rPr lang="ru-RU" smtClean="0"/>
              <a:t>внедрение.</a:t>
            </a:r>
          </a:p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Этапы разработки</a:t>
            </a:r>
            <a:endParaRPr lang="ru-RU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 smtClean="0"/>
              <a:t>На стадии «Техническое задание» должен быть выполнен этап разработки, согласования и утверждения настоящего технического задания.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 smtClean="0"/>
              <a:t>На стадии «Технический (и рабочий) проект» должны быть выполнены перечисленные ниже этапы работ: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разработка программы;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разработка программной документации;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 smtClean="0"/>
              <a:t>испытания программы.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 smtClean="0"/>
              <a:t>На стадии «Внедрение» должен быть выполнен этап разработки «Подготовка и передача программы».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Порядок контроля и приемки</a:t>
            </a:r>
            <a:endParaRPr lang="ru-RU" dirty="0"/>
          </a:p>
        </p:txBody>
      </p:sp>
      <p:sp>
        <p:nvSpPr>
          <p:cNvPr id="112642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18" charset="2"/>
              <a:buNone/>
            </a:pPr>
            <a:r>
              <a:rPr lang="ru-RU" smtClean="0"/>
              <a:t>В разделе «Порядок контроля и приемки» должны быть указаны виды испытаний и общие требования к приемке работы [из п. 2.7 ГОСТ 19.201-78]</a:t>
            </a:r>
          </a:p>
          <a:p>
            <a:r>
              <a:rPr lang="ru-RU" b="1" smtClean="0"/>
              <a:t>Виды испытаний</a:t>
            </a:r>
            <a:endParaRPr lang="ru-RU" smtClean="0"/>
          </a:p>
          <a:p>
            <a:r>
              <a:rPr lang="ru-RU" b="1" smtClean="0"/>
              <a:t>Общие требования к приемке работы</a:t>
            </a:r>
            <a:endParaRPr lang="ru-RU" smtClean="0"/>
          </a:p>
          <a:p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/>
              <a:t>Приложения</a:t>
            </a:r>
            <a:endParaRPr lang="ru-RU" smtClean="0"/>
          </a:p>
        </p:txBody>
      </p:sp>
      <p:sp>
        <p:nvSpPr>
          <p:cNvPr id="11366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перечень научно-исследовательских и других работ, обосновывающих разработку;</a:t>
            </a:r>
          </a:p>
          <a:p>
            <a:r>
              <a:rPr lang="ru-RU" smtClean="0"/>
              <a:t>схемы алгоритмов, таблицы, описания, обоснования, расчеты и другие документы, которые могут быть использованы при разработке;</a:t>
            </a:r>
          </a:p>
          <a:p>
            <a:r>
              <a:rPr lang="ru-RU" smtClean="0"/>
              <a:t>другие источники разработки.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2588</TotalTime>
  <Words>6596</Words>
  <Application>Microsoft Office PowerPoint</Application>
  <PresentationFormat>Экран (4:3)</PresentationFormat>
  <Paragraphs>847</Paragraphs>
  <Slides>196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196</vt:i4>
      </vt:variant>
    </vt:vector>
  </HeadingPairs>
  <TitlesOfParts>
    <vt:vector size="203" baseType="lpstr">
      <vt:lpstr>Arial Unicode MS</vt:lpstr>
      <vt:lpstr>Arial</vt:lpstr>
      <vt:lpstr>Calibri</vt:lpstr>
      <vt:lpstr>Constantia</vt:lpstr>
      <vt:lpstr>Times New Roman</vt:lpstr>
      <vt:lpstr>Wingdings 2</vt:lpstr>
      <vt:lpstr>Поток</vt:lpstr>
      <vt:lpstr>Стандартизация, сертификация и техническое документирование</vt:lpstr>
      <vt:lpstr>Содержание </vt:lpstr>
      <vt:lpstr>Общие положения о стандартах</vt:lpstr>
      <vt:lpstr>Презентация PowerPoint</vt:lpstr>
      <vt:lpstr>Схема уровней стандартизации</vt:lpstr>
      <vt:lpstr>Схема разновидностей нормативных документов</vt:lpstr>
      <vt:lpstr>Презентация PowerPoint</vt:lpstr>
      <vt:lpstr>Организации, разрабатывающие стандарты</vt:lpstr>
      <vt:lpstr>Для чего нужны внутрифирменные стандарты</vt:lpstr>
      <vt:lpstr>Вопросы для самопроверки </vt:lpstr>
      <vt:lpstr>Нормативная база в области документирования ПС</vt:lpstr>
      <vt:lpstr>Презентация PowerPoint</vt:lpstr>
      <vt:lpstr>Презентация PowerPoint</vt:lpstr>
      <vt:lpstr>основные недостатки ЕСПД </vt:lpstr>
      <vt:lpstr>Почему ЕСПД используют</vt:lpstr>
      <vt:lpstr>Стандарты ЕСПД  подразделяют на группы</vt:lpstr>
      <vt:lpstr>Обозначение стандарта ЕСПД строят по классификационному признаку</vt:lpstr>
      <vt:lpstr>Вопросы для самопроверки</vt:lpstr>
      <vt:lpstr>Процессы жизненного цикла программных средств</vt:lpstr>
      <vt:lpstr>Стадии разработки ПС</vt:lpstr>
      <vt:lpstr>Техническое задание</vt:lpstr>
      <vt:lpstr>Результат стадии ТЗ</vt:lpstr>
      <vt:lpstr>Эскизный проект</vt:lpstr>
      <vt:lpstr>Результат стадии ЭП</vt:lpstr>
      <vt:lpstr>Пример расширенного описания работ стадии ЭП</vt:lpstr>
      <vt:lpstr>Технический проект</vt:lpstr>
      <vt:lpstr>Результат стадии ТП</vt:lpstr>
      <vt:lpstr>Рабочий проект</vt:lpstr>
      <vt:lpstr>Результат стадии РП</vt:lpstr>
      <vt:lpstr>Внедрение</vt:lpstr>
      <vt:lpstr>Вопросы для самопроверки</vt:lpstr>
      <vt:lpstr>Процессы жизненного цикла программных средств </vt:lpstr>
      <vt:lpstr>Презентация PowerPoint</vt:lpstr>
      <vt:lpstr>Схема процесса приобретения программного средства</vt:lpstr>
      <vt:lpstr>Схема процесса поставки</vt:lpstr>
      <vt:lpstr>Схема процесса разработки</vt:lpstr>
      <vt:lpstr>Анализ требований к ПС </vt:lpstr>
      <vt:lpstr>Проектирование архитектуры ПС </vt:lpstr>
      <vt:lpstr>Кодирование и тестирование ПС </vt:lpstr>
      <vt:lpstr>Схема процесса эксплуатации</vt:lpstr>
      <vt:lpstr>Подготовительная работа </vt:lpstr>
      <vt:lpstr>Схема процесса сопровождения</vt:lpstr>
      <vt:lpstr>Подготовительная работа </vt:lpstr>
      <vt:lpstr>Схема процесса документирования</vt:lpstr>
      <vt:lpstr>Схема процесса управления конфигурацией</vt:lpstr>
      <vt:lpstr>Схема процесса обеспечения качества</vt:lpstr>
      <vt:lpstr>Схема проведения верификации</vt:lpstr>
      <vt:lpstr>В процессе верификации проверяются следующие условия</vt:lpstr>
      <vt:lpstr>Схема процесса аттестации</vt:lpstr>
      <vt:lpstr>Схема процесса оценки</vt:lpstr>
      <vt:lpstr>Схема процесса аудита</vt:lpstr>
      <vt:lpstr>Схема процесса разрешения проблем</vt:lpstr>
      <vt:lpstr>Схема процесса управления</vt:lpstr>
      <vt:lpstr>Задачи планирования </vt:lpstr>
      <vt:lpstr>Схема процесса создания инфраструктуры</vt:lpstr>
      <vt:lpstr>Схема процесса усовершенствования</vt:lpstr>
      <vt:lpstr>Схема процесса обучения</vt:lpstr>
      <vt:lpstr>Вопросы для самопроверки</vt:lpstr>
      <vt:lpstr>Виды программных документов</vt:lpstr>
      <vt:lpstr>Виды программ</vt:lpstr>
      <vt:lpstr>Виды программных документов</vt:lpstr>
      <vt:lpstr>Виды программных документов</vt:lpstr>
      <vt:lpstr>Виды эксплуатационных документов </vt:lpstr>
      <vt:lpstr>Презентация PowerPoint</vt:lpstr>
      <vt:lpstr>Требования к программным документам, выполненным печатным способом </vt:lpstr>
      <vt:lpstr>Расположение материалов программного документа </vt:lpstr>
      <vt:lpstr>Титульная часть</vt:lpstr>
      <vt:lpstr>Часть регистрации изменений</vt:lpstr>
      <vt:lpstr>Построение документа</vt:lpstr>
      <vt:lpstr>Презентация PowerPoint</vt:lpstr>
      <vt:lpstr>Текст документа</vt:lpstr>
      <vt:lpstr>Пример сноски</vt:lpstr>
      <vt:lpstr>Иллюстрации</vt:lpstr>
      <vt:lpstr>Пример иллюстрации</vt:lpstr>
      <vt:lpstr>Формулы</vt:lpstr>
      <vt:lpstr>Пример формулы</vt:lpstr>
      <vt:lpstr>Ссылки</vt:lpstr>
      <vt:lpstr>Примечания</vt:lpstr>
      <vt:lpstr>Пример примечания</vt:lpstr>
      <vt:lpstr>Сокращения</vt:lpstr>
      <vt:lpstr>Приложения</vt:lpstr>
      <vt:lpstr>Вопросы для самопроверки</vt:lpstr>
      <vt:lpstr>Основные надписи</vt:lpstr>
      <vt:lpstr>Форма титульного листа</vt:lpstr>
      <vt:lpstr>Техническое задание</vt:lpstr>
      <vt:lpstr>Основные положения</vt:lpstr>
      <vt:lpstr>Изменения и дополнения</vt:lpstr>
      <vt:lpstr>Состав разделов ТЗ</vt:lpstr>
      <vt:lpstr>Введение</vt:lpstr>
      <vt:lpstr>Основания для разработки</vt:lpstr>
      <vt:lpstr>Назначение разработки</vt:lpstr>
      <vt:lpstr>Требования к программе или программному изделию</vt:lpstr>
      <vt:lpstr>Требования к программной документации</vt:lpstr>
      <vt:lpstr>Технико-экономические показатели</vt:lpstr>
      <vt:lpstr>Стадии и этапы разработки</vt:lpstr>
      <vt:lpstr>Стадии разработки</vt:lpstr>
      <vt:lpstr>Этапы разработки</vt:lpstr>
      <vt:lpstr>Порядок контроля и приемки</vt:lpstr>
      <vt:lpstr>Приложения</vt:lpstr>
      <vt:lpstr>Вопросы для самопроверки</vt:lpstr>
      <vt:lpstr>Пояснительная записка</vt:lpstr>
      <vt:lpstr>содержательной части может дополняться разделами и пунктами</vt:lpstr>
      <vt:lpstr>Разделы пояснительной записки</vt:lpstr>
      <vt:lpstr>Введение</vt:lpstr>
      <vt:lpstr>Назначение и область применения</vt:lpstr>
      <vt:lpstr>Технические характеристики</vt:lpstr>
      <vt:lpstr>Ожидаемые технико-экономические показатели</vt:lpstr>
      <vt:lpstr>Источники, использованные при разработке</vt:lpstr>
      <vt:lpstr>Приложения</vt:lpstr>
      <vt:lpstr>Описание программы </vt:lpstr>
      <vt:lpstr>Презентация PowerPoint</vt:lpstr>
      <vt:lpstr>Вводная часть</vt:lpstr>
      <vt:lpstr>функциональное назначение</vt:lpstr>
      <vt:lpstr>Описание логики</vt:lpstr>
      <vt:lpstr>Описание логики</vt:lpstr>
      <vt:lpstr>Описание логики</vt:lpstr>
      <vt:lpstr>Условия применения </vt:lpstr>
      <vt:lpstr>Текст программы</vt:lpstr>
      <vt:lpstr>Шапка программного файла</vt:lpstr>
      <vt:lpstr>Презентация PowerPoint</vt:lpstr>
      <vt:lpstr>Руководство Оператора</vt:lpstr>
      <vt:lpstr>Методика и стиль изложения</vt:lpstr>
      <vt:lpstr>Типовая структура</vt:lpstr>
      <vt:lpstr>Презентация PowerPoint</vt:lpstr>
      <vt:lpstr>Схемы алгоритмов, программ, данных и систем</vt:lpstr>
      <vt:lpstr>Описание схем</vt:lpstr>
      <vt:lpstr>Презентация PowerPoint</vt:lpstr>
      <vt:lpstr>Цикл</vt:lpstr>
      <vt:lpstr>Линия</vt:lpstr>
      <vt:lpstr>Передача управления</vt:lpstr>
      <vt:lpstr>Канал связи</vt:lpstr>
      <vt:lpstr>Пунктирная линия</vt:lpstr>
      <vt:lpstr>Презентация PowerPoint</vt:lpstr>
      <vt:lpstr>Презентация PowerPoint</vt:lpstr>
      <vt:lpstr>Специальные символы</vt:lpstr>
      <vt:lpstr>Презентация PowerPoint</vt:lpstr>
      <vt:lpstr>Пропуск</vt:lpstr>
      <vt:lpstr>Презентация PowerPoint</vt:lpstr>
      <vt:lpstr>Презентация PowerPoint</vt:lpstr>
      <vt:lpstr>Презентация PowerPoint</vt:lpstr>
      <vt:lpstr>Символ с полосой </vt:lpstr>
      <vt:lpstr>Правила выполнения соединений</vt:lpstr>
      <vt:lpstr>Несколько выходов</vt:lpstr>
      <vt:lpstr>Повторяющееся представление</vt:lpstr>
      <vt:lpstr>Порядок и методика испытаний</vt:lpstr>
      <vt:lpstr>Разделы документа</vt:lpstr>
      <vt:lpstr>Презентация PowerPoint</vt:lpstr>
      <vt:lpstr>Объект испытаний</vt:lpstr>
      <vt:lpstr>Общие положения</vt:lpstr>
      <vt:lpstr>Объем испытаний</vt:lpstr>
      <vt:lpstr>Объем испытаний</vt:lpstr>
      <vt:lpstr>Требования к программной документации</vt:lpstr>
      <vt:lpstr>Средства и порядок испытаний</vt:lpstr>
      <vt:lpstr>Методы испытаний</vt:lpstr>
      <vt:lpstr>Метрология</vt:lpstr>
      <vt:lpstr>Определения</vt:lpstr>
      <vt:lpstr>Законодательная метрология</vt:lpstr>
      <vt:lpstr>Главная задача метрологии</vt:lpstr>
      <vt:lpstr>единство измерений</vt:lpstr>
      <vt:lpstr>Измерения различают</vt:lpstr>
      <vt:lpstr>По способу получения информации</vt:lpstr>
      <vt:lpstr>По количеству измерительной информации</vt:lpstr>
      <vt:lpstr>По отношению к основным единицам измерения</vt:lpstr>
      <vt:lpstr>Презентация PowerPoint</vt:lpstr>
      <vt:lpstr>Вопросы для самопроверки</vt:lpstr>
      <vt:lpstr>Качество программных средств</vt:lpstr>
      <vt:lpstr>Качественное ПО</vt:lpstr>
      <vt:lpstr>Основные аспекты качества ПО</vt:lpstr>
      <vt:lpstr>Основные стандарты качества ПО</vt:lpstr>
      <vt:lpstr>Характеристики и атрибуты качества ПО по ISO 9126</vt:lpstr>
      <vt:lpstr>метрик для оценки атрибутов</vt:lpstr>
      <vt:lpstr>Методы контроля качества</vt:lpstr>
      <vt:lpstr>Тестирование</vt:lpstr>
      <vt:lpstr>Схема процесса тестирования</vt:lpstr>
      <vt:lpstr>тестирование ПО регулируется следующими стандартами</vt:lpstr>
      <vt:lpstr>Виды тестирования по исходным данным</vt:lpstr>
      <vt:lpstr>классификация тестирования связанных с фазой ЖЦ</vt:lpstr>
      <vt:lpstr>Схема процесса проверки свойств ПО на моделях</vt:lpstr>
      <vt:lpstr>виды свойств алгоритмов</vt:lpstr>
      <vt:lpstr>Ошибки в программах</vt:lpstr>
      <vt:lpstr>основные источники ошибок</vt:lpstr>
      <vt:lpstr>Методы оценки технико-экономических показателей ПС</vt:lpstr>
      <vt:lpstr>Методы технико-экономического анализа</vt:lpstr>
      <vt:lpstr>Цели технико-экономического обоснования</vt:lpstr>
      <vt:lpstr>основные технико-экономические показатели</vt:lpstr>
      <vt:lpstr>Сертификация</vt:lpstr>
      <vt:lpstr>Определения</vt:lpstr>
      <vt:lpstr>Сертификация включает следующие этапы </vt:lpstr>
      <vt:lpstr>Презентация PowerPoint</vt:lpstr>
      <vt:lpstr>Презентация PowerPoint</vt:lpstr>
      <vt:lpstr>Презентация PowerPoint</vt:lpstr>
      <vt:lpstr>Организационная структура системы сертификации</vt:lpstr>
      <vt:lpstr>В результате сертификации ГОСТ Р подтверждаются </vt:lpstr>
      <vt:lpstr>Условия выполнения сертификации</vt:lpstr>
      <vt:lpstr>Обязанности специалистов сертификаторов</vt:lpstr>
      <vt:lpstr>Вспомогательные процессы оценки качества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Общие положения о стандартах</dc:title>
  <dc:creator>452-41</dc:creator>
  <cp:lastModifiedBy>Сынкова Алина Денисовна</cp:lastModifiedBy>
  <cp:revision>132</cp:revision>
  <dcterms:created xsi:type="dcterms:W3CDTF">2015-04-29T09:06:12Z</dcterms:created>
  <dcterms:modified xsi:type="dcterms:W3CDTF">2024-10-02T10:50:13Z</dcterms:modified>
</cp:coreProperties>
</file>